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908" r:id="rId1"/>
  </p:sldMasterIdLst>
  <p:sldIdLst>
    <p:sldId id="257" r:id="rId2"/>
    <p:sldId id="258" r:id="rId3"/>
    <p:sldId id="274" r:id="rId4"/>
    <p:sldId id="351" r:id="rId5"/>
    <p:sldId id="352" r:id="rId6"/>
    <p:sldId id="353" r:id="rId7"/>
    <p:sldId id="354" r:id="rId8"/>
    <p:sldId id="355" r:id="rId9"/>
    <p:sldId id="344" r:id="rId10"/>
    <p:sldId id="345" r:id="rId11"/>
    <p:sldId id="346" r:id="rId12"/>
    <p:sldId id="347" r:id="rId13"/>
    <p:sldId id="348" r:id="rId14"/>
    <p:sldId id="349" r:id="rId15"/>
    <p:sldId id="350" r:id="rId16"/>
    <p:sldId id="259" r:id="rId17"/>
    <p:sldId id="273" r:id="rId18"/>
    <p:sldId id="294" r:id="rId19"/>
    <p:sldId id="306" r:id="rId20"/>
    <p:sldId id="307" r:id="rId21"/>
    <p:sldId id="340" r:id="rId22"/>
    <p:sldId id="303" r:id="rId23"/>
    <p:sldId id="308" r:id="rId24"/>
    <p:sldId id="360" r:id="rId25"/>
    <p:sldId id="341" r:id="rId26"/>
    <p:sldId id="342" r:id="rId27"/>
    <p:sldId id="309" r:id="rId28"/>
    <p:sldId id="343" r:id="rId29"/>
    <p:sldId id="359" r:id="rId30"/>
    <p:sldId id="311" r:id="rId31"/>
    <p:sldId id="312" r:id="rId32"/>
    <p:sldId id="313" r:id="rId33"/>
    <p:sldId id="314" r:id="rId34"/>
    <p:sldId id="329" r:id="rId35"/>
    <p:sldId id="356" r:id="rId36"/>
    <p:sldId id="357" r:id="rId37"/>
    <p:sldId id="358" r:id="rId38"/>
    <p:sldId id="315" r:id="rId39"/>
    <p:sldId id="291" r:id="rId40"/>
    <p:sldId id="333" r:id="rId41"/>
    <p:sldId id="334" r:id="rId42"/>
    <p:sldId id="335" r:id="rId43"/>
    <p:sldId id="361" r:id="rId44"/>
    <p:sldId id="362" r:id="rId45"/>
    <p:sldId id="363" r:id="rId46"/>
    <p:sldId id="272" r:id="rId47"/>
    <p:sldId id="336" r:id="rId48"/>
    <p:sldId id="337" r:id="rId49"/>
    <p:sldId id="267" r:id="rId50"/>
    <p:sldId id="270" r:id="rId51"/>
    <p:sldId id="271" r:id="rId52"/>
    <p:sldId id="338" r:id="rId53"/>
    <p:sldId id="33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7C80"/>
    <a:srgbClr val="FFCCCC"/>
    <a:srgbClr val="AC325C"/>
    <a:srgbClr val="960000"/>
    <a:srgbClr val="F197B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9559" autoAdjust="0"/>
    <p:restoredTop sz="94660"/>
  </p:normalViewPr>
  <p:slideViewPr>
    <p:cSldViewPr snapToGrid="0">
      <p:cViewPr varScale="1">
        <p:scale>
          <a:sx n="90" d="100"/>
          <a:sy n="90" d="100"/>
        </p:scale>
        <p:origin x="-648" y="-6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CE0BAE-970B-436F-A6B2-DEFB9D01BEFD}"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en-IN"/>
        </a:p>
      </dgm:t>
    </dgm:pt>
    <dgm:pt modelId="{4CB318D4-E14C-45ED-8CE5-7A3203FEB707}">
      <dgm:prSet custT="1"/>
      <dgm:spPr/>
      <dgm:t>
        <a:bodyPr/>
        <a:lstStyle/>
        <a:p>
          <a:r>
            <a:rPr lang="en-US" sz="1400" b="1" dirty="0"/>
            <a:t>1. Derivation of the governing equations of motion</a:t>
          </a:r>
          <a:endParaRPr lang="en-IN" sz="1400" b="1" dirty="0"/>
        </a:p>
      </dgm:t>
    </dgm:pt>
    <dgm:pt modelId="{11ED441A-54B9-4ABA-8F18-DD237C3466B2}" type="parTrans" cxnId="{79474B4D-0452-47A5-A1F0-7274321299EA}">
      <dgm:prSet/>
      <dgm:spPr/>
      <dgm:t>
        <a:bodyPr/>
        <a:lstStyle/>
        <a:p>
          <a:endParaRPr lang="en-IN"/>
        </a:p>
      </dgm:t>
    </dgm:pt>
    <dgm:pt modelId="{A7934C05-4921-49A1-98ED-01C76934BA31}" type="sibTrans" cxnId="{79474B4D-0452-47A5-A1F0-7274321299EA}">
      <dgm:prSet/>
      <dgm:spPr/>
      <dgm:t>
        <a:bodyPr/>
        <a:lstStyle/>
        <a:p>
          <a:endParaRPr lang="en-IN"/>
        </a:p>
      </dgm:t>
    </dgm:pt>
    <dgm:pt modelId="{C6F4CA8F-41C7-42EC-B6BE-7AB80A7629B1}">
      <dgm:prSet/>
      <dgm:spPr/>
      <dgm:t>
        <a:bodyPr/>
        <a:lstStyle/>
        <a:p>
          <a:r>
            <a:rPr lang="en-US" b="1" dirty="0"/>
            <a:t>5. Testing and validation of the prototype</a:t>
          </a:r>
          <a:endParaRPr lang="en-IN" b="1" dirty="0"/>
        </a:p>
      </dgm:t>
    </dgm:pt>
    <dgm:pt modelId="{F27586AE-5FB5-4B62-8D86-283856197396}" type="parTrans" cxnId="{5985CBD0-BAAD-43BF-952D-EFA59982B233}">
      <dgm:prSet/>
      <dgm:spPr/>
      <dgm:t>
        <a:bodyPr/>
        <a:lstStyle/>
        <a:p>
          <a:endParaRPr lang="en-IN"/>
        </a:p>
      </dgm:t>
    </dgm:pt>
    <dgm:pt modelId="{8ED37A53-E982-4807-B906-91B01598BDE6}" type="sibTrans" cxnId="{5985CBD0-BAAD-43BF-952D-EFA59982B233}">
      <dgm:prSet/>
      <dgm:spPr/>
      <dgm:t>
        <a:bodyPr/>
        <a:lstStyle/>
        <a:p>
          <a:endParaRPr lang="en-IN"/>
        </a:p>
      </dgm:t>
    </dgm:pt>
    <dgm:pt modelId="{6102BC46-4C90-4FCB-B785-93524A03D40E}">
      <dgm:prSet/>
      <dgm:spPr/>
      <dgm:t>
        <a:bodyPr/>
        <a:lstStyle/>
        <a:p>
          <a:r>
            <a:rPr lang="en-US" b="1" dirty="0"/>
            <a:t>2. Development of the control system</a:t>
          </a:r>
          <a:endParaRPr lang="en-IN" b="1" dirty="0"/>
        </a:p>
      </dgm:t>
    </dgm:pt>
    <dgm:pt modelId="{97741779-C4C5-4621-91A0-91BA4FB0F989}" type="parTrans" cxnId="{81DDEF13-A0B9-437D-9950-6981938C4D77}">
      <dgm:prSet/>
      <dgm:spPr/>
      <dgm:t>
        <a:bodyPr/>
        <a:lstStyle/>
        <a:p>
          <a:endParaRPr lang="en-IN"/>
        </a:p>
      </dgm:t>
    </dgm:pt>
    <dgm:pt modelId="{57C8DF32-0282-4B8F-BB3E-59C1E7577736}" type="sibTrans" cxnId="{81DDEF13-A0B9-437D-9950-6981938C4D77}">
      <dgm:prSet/>
      <dgm:spPr/>
      <dgm:t>
        <a:bodyPr/>
        <a:lstStyle/>
        <a:p>
          <a:endParaRPr lang="en-IN"/>
        </a:p>
      </dgm:t>
    </dgm:pt>
    <dgm:pt modelId="{31B8B3A7-5BDA-4255-A8D8-A79424F1086C}">
      <dgm:prSet/>
      <dgm:spPr/>
      <dgm:t>
        <a:bodyPr/>
        <a:lstStyle/>
        <a:p>
          <a:r>
            <a:rPr lang="en-US" b="1" dirty="0"/>
            <a:t>4. Fabrication of the prototype</a:t>
          </a:r>
          <a:endParaRPr lang="en-IN" b="1" dirty="0"/>
        </a:p>
      </dgm:t>
    </dgm:pt>
    <dgm:pt modelId="{52EC9472-D81C-46A7-A8A1-8C052B629676}" type="parTrans" cxnId="{BB515E6A-5BF8-422D-97A5-D56D567642B7}">
      <dgm:prSet/>
      <dgm:spPr/>
      <dgm:t>
        <a:bodyPr/>
        <a:lstStyle/>
        <a:p>
          <a:endParaRPr lang="en-IN"/>
        </a:p>
      </dgm:t>
    </dgm:pt>
    <dgm:pt modelId="{C1A5AB5E-4084-4122-8366-B91FB829B873}" type="sibTrans" cxnId="{BB515E6A-5BF8-422D-97A5-D56D567642B7}">
      <dgm:prSet/>
      <dgm:spPr/>
      <dgm:t>
        <a:bodyPr/>
        <a:lstStyle/>
        <a:p>
          <a:endParaRPr lang="en-IN"/>
        </a:p>
      </dgm:t>
    </dgm:pt>
    <dgm:pt modelId="{BC48B08C-DACB-4674-BC2F-68AC700EE9D2}">
      <dgm:prSet/>
      <dgm:spPr/>
      <dgm:t>
        <a:bodyPr/>
        <a:lstStyle/>
        <a:p>
          <a:r>
            <a:rPr lang="en-US" b="1" dirty="0"/>
            <a:t>3. Design development</a:t>
          </a:r>
          <a:endParaRPr lang="en-IN" b="1" dirty="0"/>
        </a:p>
      </dgm:t>
    </dgm:pt>
    <dgm:pt modelId="{F8E834CC-CF6E-4553-B3B8-FC74E83A9EAE}" type="parTrans" cxnId="{48FBD7F9-5400-4D29-8C20-9C0EBE7D547C}">
      <dgm:prSet/>
      <dgm:spPr/>
      <dgm:t>
        <a:bodyPr/>
        <a:lstStyle/>
        <a:p>
          <a:endParaRPr lang="en-IN"/>
        </a:p>
      </dgm:t>
    </dgm:pt>
    <dgm:pt modelId="{6DE21FE3-2E51-4299-A62C-BFE12930D398}" type="sibTrans" cxnId="{48FBD7F9-5400-4D29-8C20-9C0EBE7D547C}">
      <dgm:prSet/>
      <dgm:spPr/>
      <dgm:t>
        <a:bodyPr/>
        <a:lstStyle/>
        <a:p>
          <a:endParaRPr lang="en-IN"/>
        </a:p>
      </dgm:t>
    </dgm:pt>
    <dgm:pt modelId="{6C259C46-0FCE-44C1-94A2-D1F9A4DD5B3C}" type="pres">
      <dgm:prSet presAssocID="{04CE0BAE-970B-436F-A6B2-DEFB9D01BEFD}" presName="Name0" presStyleCnt="0">
        <dgm:presLayoutVars>
          <dgm:dir/>
          <dgm:resizeHandles val="exact"/>
        </dgm:presLayoutVars>
      </dgm:prSet>
      <dgm:spPr/>
      <dgm:t>
        <a:bodyPr/>
        <a:lstStyle/>
        <a:p>
          <a:endParaRPr lang="en-US"/>
        </a:p>
      </dgm:t>
    </dgm:pt>
    <dgm:pt modelId="{444EC5E1-639D-4D9C-99EE-BDF8965FFB1D}" type="pres">
      <dgm:prSet presAssocID="{04CE0BAE-970B-436F-A6B2-DEFB9D01BEFD}" presName="arrow" presStyleLbl="bgShp" presStyleIdx="0" presStyleCnt="1"/>
      <dgm:spPr>
        <a:solidFill>
          <a:srgbClr val="FFB7B7"/>
        </a:solidFill>
        <a:ln w="28575">
          <a:solidFill>
            <a:schemeClr val="tx1"/>
          </a:solidFill>
        </a:ln>
      </dgm:spPr>
    </dgm:pt>
    <dgm:pt modelId="{6E9D05BF-4EA4-4A06-B867-218AFF34E253}" type="pres">
      <dgm:prSet presAssocID="{04CE0BAE-970B-436F-A6B2-DEFB9D01BEFD}" presName="points" presStyleCnt="0"/>
      <dgm:spPr/>
    </dgm:pt>
    <dgm:pt modelId="{B8DACFAD-BD73-4274-974F-9E408B6DE24C}" type="pres">
      <dgm:prSet presAssocID="{4CB318D4-E14C-45ED-8CE5-7A3203FEB707}" presName="compositeA" presStyleCnt="0"/>
      <dgm:spPr/>
    </dgm:pt>
    <dgm:pt modelId="{9C75D971-F507-420C-A719-DD510E33FB24}" type="pres">
      <dgm:prSet presAssocID="{4CB318D4-E14C-45ED-8CE5-7A3203FEB707}" presName="textA" presStyleLbl="revTx" presStyleIdx="0" presStyleCnt="5" custScaleX="141983">
        <dgm:presLayoutVars>
          <dgm:bulletEnabled val="1"/>
        </dgm:presLayoutVars>
      </dgm:prSet>
      <dgm:spPr>
        <a:prstGeom prst="roundRect">
          <a:avLst/>
        </a:prstGeom>
      </dgm:spPr>
      <dgm:t>
        <a:bodyPr/>
        <a:lstStyle/>
        <a:p>
          <a:endParaRPr lang="en-US"/>
        </a:p>
      </dgm:t>
    </dgm:pt>
    <dgm:pt modelId="{1899711C-F11A-455F-8BF1-03AA29ED4202}" type="pres">
      <dgm:prSet presAssocID="{4CB318D4-E14C-45ED-8CE5-7A3203FEB707}" presName="circleA" presStyleLbl="node1" presStyleIdx="0" presStyleCnt="5"/>
      <dgm:spPr>
        <a:solidFill>
          <a:srgbClr val="C00000"/>
        </a:solidFill>
        <a:ln>
          <a:solidFill>
            <a:schemeClr val="tx1"/>
          </a:solidFill>
        </a:ln>
      </dgm:spPr>
    </dgm:pt>
    <dgm:pt modelId="{12B50941-E0CF-42A3-BFBF-BB37DAE1121C}" type="pres">
      <dgm:prSet presAssocID="{4CB318D4-E14C-45ED-8CE5-7A3203FEB707}" presName="spaceA" presStyleCnt="0"/>
      <dgm:spPr/>
    </dgm:pt>
    <dgm:pt modelId="{F2DE46AE-8C34-41B8-ABB0-AB120AF036C1}" type="pres">
      <dgm:prSet presAssocID="{A7934C05-4921-49A1-98ED-01C76934BA31}" presName="space" presStyleCnt="0"/>
      <dgm:spPr/>
    </dgm:pt>
    <dgm:pt modelId="{74FB4481-6ADC-46AC-8792-930D013CC586}" type="pres">
      <dgm:prSet presAssocID="{6102BC46-4C90-4FCB-B785-93524A03D40E}" presName="compositeB" presStyleCnt="0"/>
      <dgm:spPr/>
    </dgm:pt>
    <dgm:pt modelId="{5CD4906F-E457-45E7-8290-D2510ECDEA53}" type="pres">
      <dgm:prSet presAssocID="{6102BC46-4C90-4FCB-B785-93524A03D40E}" presName="textB" presStyleLbl="revTx" presStyleIdx="1" presStyleCnt="5" custScaleX="126889">
        <dgm:presLayoutVars>
          <dgm:bulletEnabled val="1"/>
        </dgm:presLayoutVars>
      </dgm:prSet>
      <dgm:spPr>
        <a:prstGeom prst="roundRect">
          <a:avLst/>
        </a:prstGeom>
      </dgm:spPr>
      <dgm:t>
        <a:bodyPr/>
        <a:lstStyle/>
        <a:p>
          <a:endParaRPr lang="en-US"/>
        </a:p>
      </dgm:t>
    </dgm:pt>
    <dgm:pt modelId="{EB4B017F-654E-4BE9-8E64-DE77781CAC99}" type="pres">
      <dgm:prSet presAssocID="{6102BC46-4C90-4FCB-B785-93524A03D40E}" presName="circleB" presStyleLbl="node1" presStyleIdx="1" presStyleCnt="5"/>
      <dgm:spPr>
        <a:solidFill>
          <a:srgbClr val="FF0000"/>
        </a:solidFill>
        <a:ln>
          <a:solidFill>
            <a:schemeClr val="tx1"/>
          </a:solidFill>
        </a:ln>
      </dgm:spPr>
    </dgm:pt>
    <dgm:pt modelId="{D9517245-08B1-4D51-9383-4246CCED76C9}" type="pres">
      <dgm:prSet presAssocID="{6102BC46-4C90-4FCB-B785-93524A03D40E}" presName="spaceB" presStyleCnt="0"/>
      <dgm:spPr/>
    </dgm:pt>
    <dgm:pt modelId="{364D1E84-A5A2-4288-8187-9D2EB43B4BF7}" type="pres">
      <dgm:prSet presAssocID="{57C8DF32-0282-4B8F-BB3E-59C1E7577736}" presName="space" presStyleCnt="0"/>
      <dgm:spPr/>
    </dgm:pt>
    <dgm:pt modelId="{57C1E006-5039-488C-AD05-67A22CEBCAB2}" type="pres">
      <dgm:prSet presAssocID="{BC48B08C-DACB-4674-BC2F-68AC700EE9D2}" presName="compositeA" presStyleCnt="0"/>
      <dgm:spPr/>
    </dgm:pt>
    <dgm:pt modelId="{0C4F2D73-2F82-4A02-9D06-A82E19B6A95E}" type="pres">
      <dgm:prSet presAssocID="{BC48B08C-DACB-4674-BC2F-68AC700EE9D2}" presName="textA" presStyleLbl="revTx" presStyleIdx="2" presStyleCnt="5">
        <dgm:presLayoutVars>
          <dgm:bulletEnabled val="1"/>
        </dgm:presLayoutVars>
      </dgm:prSet>
      <dgm:spPr>
        <a:prstGeom prst="roundRect">
          <a:avLst/>
        </a:prstGeom>
      </dgm:spPr>
      <dgm:t>
        <a:bodyPr/>
        <a:lstStyle/>
        <a:p>
          <a:endParaRPr lang="en-US"/>
        </a:p>
      </dgm:t>
    </dgm:pt>
    <dgm:pt modelId="{CF7EBC96-9B90-491A-A7B7-E9E4EC246AEB}" type="pres">
      <dgm:prSet presAssocID="{BC48B08C-DACB-4674-BC2F-68AC700EE9D2}" presName="circleA" presStyleLbl="node1" presStyleIdx="2" presStyleCnt="5"/>
      <dgm:spPr>
        <a:solidFill>
          <a:srgbClr val="FFC000"/>
        </a:solidFill>
        <a:ln>
          <a:solidFill>
            <a:schemeClr val="tx1"/>
          </a:solidFill>
        </a:ln>
      </dgm:spPr>
    </dgm:pt>
    <dgm:pt modelId="{9C4353BF-52C8-4ECA-99BE-5C5B177919F1}" type="pres">
      <dgm:prSet presAssocID="{BC48B08C-DACB-4674-BC2F-68AC700EE9D2}" presName="spaceA" presStyleCnt="0"/>
      <dgm:spPr/>
    </dgm:pt>
    <dgm:pt modelId="{2178024A-91ED-4169-9F75-E209D60EE918}" type="pres">
      <dgm:prSet presAssocID="{6DE21FE3-2E51-4299-A62C-BFE12930D398}" presName="space" presStyleCnt="0"/>
      <dgm:spPr/>
    </dgm:pt>
    <dgm:pt modelId="{6911FDB7-8008-41C3-B488-49C56FBED565}" type="pres">
      <dgm:prSet presAssocID="{31B8B3A7-5BDA-4255-A8D8-A79424F1086C}" presName="compositeB" presStyleCnt="0"/>
      <dgm:spPr/>
    </dgm:pt>
    <dgm:pt modelId="{4B250385-1DA7-4B3E-9A98-E45B5042A8CC}" type="pres">
      <dgm:prSet presAssocID="{31B8B3A7-5BDA-4255-A8D8-A79424F1086C}" presName="textB" presStyleLbl="revTx" presStyleIdx="3" presStyleCnt="5" custScaleX="113953">
        <dgm:presLayoutVars>
          <dgm:bulletEnabled val="1"/>
        </dgm:presLayoutVars>
      </dgm:prSet>
      <dgm:spPr>
        <a:prstGeom prst="roundRect">
          <a:avLst/>
        </a:prstGeom>
      </dgm:spPr>
      <dgm:t>
        <a:bodyPr/>
        <a:lstStyle/>
        <a:p>
          <a:endParaRPr lang="en-US"/>
        </a:p>
      </dgm:t>
    </dgm:pt>
    <dgm:pt modelId="{3E70E7A4-6227-4B44-84A3-463AB1858F5E}" type="pres">
      <dgm:prSet presAssocID="{31B8B3A7-5BDA-4255-A8D8-A79424F1086C}" presName="circleB" presStyleLbl="node1" presStyleIdx="3" presStyleCnt="5"/>
      <dgm:spPr>
        <a:solidFill>
          <a:srgbClr val="92D050"/>
        </a:solidFill>
        <a:ln>
          <a:solidFill>
            <a:schemeClr val="tx1"/>
          </a:solidFill>
        </a:ln>
      </dgm:spPr>
    </dgm:pt>
    <dgm:pt modelId="{553FCC12-384F-422D-81FF-A3E897514933}" type="pres">
      <dgm:prSet presAssocID="{31B8B3A7-5BDA-4255-A8D8-A79424F1086C}" presName="spaceB" presStyleCnt="0"/>
      <dgm:spPr/>
    </dgm:pt>
    <dgm:pt modelId="{5E633E54-A438-43F8-B7A2-8557AF1853A7}" type="pres">
      <dgm:prSet presAssocID="{C1A5AB5E-4084-4122-8366-B91FB829B873}" presName="space" presStyleCnt="0"/>
      <dgm:spPr/>
    </dgm:pt>
    <dgm:pt modelId="{70D43E29-1CD3-46AD-9AC5-B74F563E0D61}" type="pres">
      <dgm:prSet presAssocID="{C6F4CA8F-41C7-42EC-B6BE-7AB80A7629B1}" presName="compositeA" presStyleCnt="0"/>
      <dgm:spPr/>
    </dgm:pt>
    <dgm:pt modelId="{144FD53C-E16A-4B20-A182-A7661EA5675A}" type="pres">
      <dgm:prSet presAssocID="{C6F4CA8F-41C7-42EC-B6BE-7AB80A7629B1}" presName="textA" presStyleLbl="revTx" presStyleIdx="4" presStyleCnt="5">
        <dgm:presLayoutVars>
          <dgm:bulletEnabled val="1"/>
        </dgm:presLayoutVars>
      </dgm:prSet>
      <dgm:spPr>
        <a:prstGeom prst="roundRect">
          <a:avLst/>
        </a:prstGeom>
      </dgm:spPr>
      <dgm:t>
        <a:bodyPr/>
        <a:lstStyle/>
        <a:p>
          <a:endParaRPr lang="en-US"/>
        </a:p>
      </dgm:t>
    </dgm:pt>
    <dgm:pt modelId="{AF1E4804-C5A7-464B-8709-0FD8A5688B34}" type="pres">
      <dgm:prSet presAssocID="{C6F4CA8F-41C7-42EC-B6BE-7AB80A7629B1}" presName="circleA" presStyleLbl="node1" presStyleIdx="4" presStyleCnt="5"/>
      <dgm:spPr>
        <a:ln>
          <a:solidFill>
            <a:schemeClr val="tx1"/>
          </a:solidFill>
        </a:ln>
      </dgm:spPr>
    </dgm:pt>
    <dgm:pt modelId="{8A45524C-5312-40FB-B694-92734E75C76D}" type="pres">
      <dgm:prSet presAssocID="{C6F4CA8F-41C7-42EC-B6BE-7AB80A7629B1}" presName="spaceA" presStyleCnt="0"/>
      <dgm:spPr/>
    </dgm:pt>
  </dgm:ptLst>
  <dgm:cxnLst>
    <dgm:cxn modelId="{BB515E6A-5BF8-422D-97A5-D56D567642B7}" srcId="{04CE0BAE-970B-436F-A6B2-DEFB9D01BEFD}" destId="{31B8B3A7-5BDA-4255-A8D8-A79424F1086C}" srcOrd="3" destOrd="0" parTransId="{52EC9472-D81C-46A7-A8A1-8C052B629676}" sibTransId="{C1A5AB5E-4084-4122-8366-B91FB829B873}"/>
    <dgm:cxn modelId="{2FD4F7DE-CABF-407C-8C4B-3690968481C7}" type="presOf" srcId="{BC48B08C-DACB-4674-BC2F-68AC700EE9D2}" destId="{0C4F2D73-2F82-4A02-9D06-A82E19B6A95E}" srcOrd="0" destOrd="0" presId="urn:microsoft.com/office/officeart/2005/8/layout/hProcess11"/>
    <dgm:cxn modelId="{28AC75B7-91E4-46A7-B550-D8819A7AFF7E}" type="presOf" srcId="{31B8B3A7-5BDA-4255-A8D8-A79424F1086C}" destId="{4B250385-1DA7-4B3E-9A98-E45B5042A8CC}" srcOrd="0" destOrd="0" presId="urn:microsoft.com/office/officeart/2005/8/layout/hProcess11"/>
    <dgm:cxn modelId="{81DDEF13-A0B9-437D-9950-6981938C4D77}" srcId="{04CE0BAE-970B-436F-A6B2-DEFB9D01BEFD}" destId="{6102BC46-4C90-4FCB-B785-93524A03D40E}" srcOrd="1" destOrd="0" parTransId="{97741779-C4C5-4621-91A0-91BA4FB0F989}" sibTransId="{57C8DF32-0282-4B8F-BB3E-59C1E7577736}"/>
    <dgm:cxn modelId="{B09E1FBE-06FB-41B0-B813-D2311F725C49}" type="presOf" srcId="{4CB318D4-E14C-45ED-8CE5-7A3203FEB707}" destId="{9C75D971-F507-420C-A719-DD510E33FB24}" srcOrd="0" destOrd="0" presId="urn:microsoft.com/office/officeart/2005/8/layout/hProcess11"/>
    <dgm:cxn modelId="{79444F29-52CC-4649-AD61-99C6AED19170}" type="presOf" srcId="{6102BC46-4C90-4FCB-B785-93524A03D40E}" destId="{5CD4906F-E457-45E7-8290-D2510ECDEA53}" srcOrd="0" destOrd="0" presId="urn:microsoft.com/office/officeart/2005/8/layout/hProcess11"/>
    <dgm:cxn modelId="{79474B4D-0452-47A5-A1F0-7274321299EA}" srcId="{04CE0BAE-970B-436F-A6B2-DEFB9D01BEFD}" destId="{4CB318D4-E14C-45ED-8CE5-7A3203FEB707}" srcOrd="0" destOrd="0" parTransId="{11ED441A-54B9-4ABA-8F18-DD237C3466B2}" sibTransId="{A7934C05-4921-49A1-98ED-01C76934BA31}"/>
    <dgm:cxn modelId="{5985CBD0-BAAD-43BF-952D-EFA59982B233}" srcId="{04CE0BAE-970B-436F-A6B2-DEFB9D01BEFD}" destId="{C6F4CA8F-41C7-42EC-B6BE-7AB80A7629B1}" srcOrd="4" destOrd="0" parTransId="{F27586AE-5FB5-4B62-8D86-283856197396}" sibTransId="{8ED37A53-E982-4807-B906-91B01598BDE6}"/>
    <dgm:cxn modelId="{025500BF-783E-46ED-BF0F-FDA9AD29E5A6}" type="presOf" srcId="{04CE0BAE-970B-436F-A6B2-DEFB9D01BEFD}" destId="{6C259C46-0FCE-44C1-94A2-D1F9A4DD5B3C}" srcOrd="0" destOrd="0" presId="urn:microsoft.com/office/officeart/2005/8/layout/hProcess11"/>
    <dgm:cxn modelId="{48FBD7F9-5400-4D29-8C20-9C0EBE7D547C}" srcId="{04CE0BAE-970B-436F-A6B2-DEFB9D01BEFD}" destId="{BC48B08C-DACB-4674-BC2F-68AC700EE9D2}" srcOrd="2" destOrd="0" parTransId="{F8E834CC-CF6E-4553-B3B8-FC74E83A9EAE}" sibTransId="{6DE21FE3-2E51-4299-A62C-BFE12930D398}"/>
    <dgm:cxn modelId="{5C2E7255-4A29-491B-9670-84456B31ECF6}" type="presOf" srcId="{C6F4CA8F-41C7-42EC-B6BE-7AB80A7629B1}" destId="{144FD53C-E16A-4B20-A182-A7661EA5675A}" srcOrd="0" destOrd="0" presId="urn:microsoft.com/office/officeart/2005/8/layout/hProcess11"/>
    <dgm:cxn modelId="{81C87310-882F-4D21-901B-4A418C99F256}" type="presParOf" srcId="{6C259C46-0FCE-44C1-94A2-D1F9A4DD5B3C}" destId="{444EC5E1-639D-4D9C-99EE-BDF8965FFB1D}" srcOrd="0" destOrd="0" presId="urn:microsoft.com/office/officeart/2005/8/layout/hProcess11"/>
    <dgm:cxn modelId="{5D6BFCE4-353C-481D-B2B1-B4F789F33BEB}" type="presParOf" srcId="{6C259C46-0FCE-44C1-94A2-D1F9A4DD5B3C}" destId="{6E9D05BF-4EA4-4A06-B867-218AFF34E253}" srcOrd="1" destOrd="0" presId="urn:microsoft.com/office/officeart/2005/8/layout/hProcess11"/>
    <dgm:cxn modelId="{8BA7F91E-554E-45EF-99A4-AF13FE21225D}" type="presParOf" srcId="{6E9D05BF-4EA4-4A06-B867-218AFF34E253}" destId="{B8DACFAD-BD73-4274-974F-9E408B6DE24C}" srcOrd="0" destOrd="0" presId="urn:microsoft.com/office/officeart/2005/8/layout/hProcess11"/>
    <dgm:cxn modelId="{73B1724F-EF14-4437-8699-B7F532EA2D06}" type="presParOf" srcId="{B8DACFAD-BD73-4274-974F-9E408B6DE24C}" destId="{9C75D971-F507-420C-A719-DD510E33FB24}" srcOrd="0" destOrd="0" presId="urn:microsoft.com/office/officeart/2005/8/layout/hProcess11"/>
    <dgm:cxn modelId="{5C06B67E-C9FE-4CCA-87D4-4564D86F4B21}" type="presParOf" srcId="{B8DACFAD-BD73-4274-974F-9E408B6DE24C}" destId="{1899711C-F11A-455F-8BF1-03AA29ED4202}" srcOrd="1" destOrd="0" presId="urn:microsoft.com/office/officeart/2005/8/layout/hProcess11"/>
    <dgm:cxn modelId="{CFB6F27A-5FA8-4912-AFF1-DAC97B18F7A3}" type="presParOf" srcId="{B8DACFAD-BD73-4274-974F-9E408B6DE24C}" destId="{12B50941-E0CF-42A3-BFBF-BB37DAE1121C}" srcOrd="2" destOrd="0" presId="urn:microsoft.com/office/officeart/2005/8/layout/hProcess11"/>
    <dgm:cxn modelId="{6A2CAD2F-5F9A-414E-BF3B-892D6BDE9C86}" type="presParOf" srcId="{6E9D05BF-4EA4-4A06-B867-218AFF34E253}" destId="{F2DE46AE-8C34-41B8-ABB0-AB120AF036C1}" srcOrd="1" destOrd="0" presId="urn:microsoft.com/office/officeart/2005/8/layout/hProcess11"/>
    <dgm:cxn modelId="{74F56BC1-B986-49AE-9E79-C6D2E6895CB5}" type="presParOf" srcId="{6E9D05BF-4EA4-4A06-B867-218AFF34E253}" destId="{74FB4481-6ADC-46AC-8792-930D013CC586}" srcOrd="2" destOrd="0" presId="urn:microsoft.com/office/officeart/2005/8/layout/hProcess11"/>
    <dgm:cxn modelId="{16B1E49D-FD45-4AAE-B6EE-4B67DE139157}" type="presParOf" srcId="{74FB4481-6ADC-46AC-8792-930D013CC586}" destId="{5CD4906F-E457-45E7-8290-D2510ECDEA53}" srcOrd="0" destOrd="0" presId="urn:microsoft.com/office/officeart/2005/8/layout/hProcess11"/>
    <dgm:cxn modelId="{BC90318E-ADAF-40A1-BAAC-C385BB5B68D1}" type="presParOf" srcId="{74FB4481-6ADC-46AC-8792-930D013CC586}" destId="{EB4B017F-654E-4BE9-8E64-DE77781CAC99}" srcOrd="1" destOrd="0" presId="urn:microsoft.com/office/officeart/2005/8/layout/hProcess11"/>
    <dgm:cxn modelId="{64E3E2F0-179A-4245-84D4-5986494888CD}" type="presParOf" srcId="{74FB4481-6ADC-46AC-8792-930D013CC586}" destId="{D9517245-08B1-4D51-9383-4246CCED76C9}" srcOrd="2" destOrd="0" presId="urn:microsoft.com/office/officeart/2005/8/layout/hProcess11"/>
    <dgm:cxn modelId="{4D2F39C1-70F0-4EB3-83B6-DD3BEF2C3542}" type="presParOf" srcId="{6E9D05BF-4EA4-4A06-B867-218AFF34E253}" destId="{364D1E84-A5A2-4288-8187-9D2EB43B4BF7}" srcOrd="3" destOrd="0" presId="urn:microsoft.com/office/officeart/2005/8/layout/hProcess11"/>
    <dgm:cxn modelId="{84CD9E96-76B4-45EB-B2CA-D747FAADE3A7}" type="presParOf" srcId="{6E9D05BF-4EA4-4A06-B867-218AFF34E253}" destId="{57C1E006-5039-488C-AD05-67A22CEBCAB2}" srcOrd="4" destOrd="0" presId="urn:microsoft.com/office/officeart/2005/8/layout/hProcess11"/>
    <dgm:cxn modelId="{820A12E6-021D-4CE6-B055-E7D9FFA85DA8}" type="presParOf" srcId="{57C1E006-5039-488C-AD05-67A22CEBCAB2}" destId="{0C4F2D73-2F82-4A02-9D06-A82E19B6A95E}" srcOrd="0" destOrd="0" presId="urn:microsoft.com/office/officeart/2005/8/layout/hProcess11"/>
    <dgm:cxn modelId="{4E4DAF9A-8C74-4C5E-8261-6D8B1003426F}" type="presParOf" srcId="{57C1E006-5039-488C-AD05-67A22CEBCAB2}" destId="{CF7EBC96-9B90-491A-A7B7-E9E4EC246AEB}" srcOrd="1" destOrd="0" presId="urn:microsoft.com/office/officeart/2005/8/layout/hProcess11"/>
    <dgm:cxn modelId="{6D8CB800-ECE7-4BC0-9C34-D0F7AE864C86}" type="presParOf" srcId="{57C1E006-5039-488C-AD05-67A22CEBCAB2}" destId="{9C4353BF-52C8-4ECA-99BE-5C5B177919F1}" srcOrd="2" destOrd="0" presId="urn:microsoft.com/office/officeart/2005/8/layout/hProcess11"/>
    <dgm:cxn modelId="{14EF8F62-0754-44D8-9C85-47B2D6910850}" type="presParOf" srcId="{6E9D05BF-4EA4-4A06-B867-218AFF34E253}" destId="{2178024A-91ED-4169-9F75-E209D60EE918}" srcOrd="5" destOrd="0" presId="urn:microsoft.com/office/officeart/2005/8/layout/hProcess11"/>
    <dgm:cxn modelId="{23179D27-0971-47EE-BC66-E27A815F8588}" type="presParOf" srcId="{6E9D05BF-4EA4-4A06-B867-218AFF34E253}" destId="{6911FDB7-8008-41C3-B488-49C56FBED565}" srcOrd="6" destOrd="0" presId="urn:microsoft.com/office/officeart/2005/8/layout/hProcess11"/>
    <dgm:cxn modelId="{BA4C3072-9BC1-4BF5-B539-42BBB5861470}" type="presParOf" srcId="{6911FDB7-8008-41C3-B488-49C56FBED565}" destId="{4B250385-1DA7-4B3E-9A98-E45B5042A8CC}" srcOrd="0" destOrd="0" presId="urn:microsoft.com/office/officeart/2005/8/layout/hProcess11"/>
    <dgm:cxn modelId="{89A117BE-BAA2-484D-BAA4-E4910047AFF9}" type="presParOf" srcId="{6911FDB7-8008-41C3-B488-49C56FBED565}" destId="{3E70E7A4-6227-4B44-84A3-463AB1858F5E}" srcOrd="1" destOrd="0" presId="urn:microsoft.com/office/officeart/2005/8/layout/hProcess11"/>
    <dgm:cxn modelId="{7E7F9871-AA18-4622-85E3-573A09D56E92}" type="presParOf" srcId="{6911FDB7-8008-41C3-B488-49C56FBED565}" destId="{553FCC12-384F-422D-81FF-A3E897514933}" srcOrd="2" destOrd="0" presId="urn:microsoft.com/office/officeart/2005/8/layout/hProcess11"/>
    <dgm:cxn modelId="{890721A0-6C12-4460-87C7-A79E9ED85BB2}" type="presParOf" srcId="{6E9D05BF-4EA4-4A06-B867-218AFF34E253}" destId="{5E633E54-A438-43F8-B7A2-8557AF1853A7}" srcOrd="7" destOrd="0" presId="urn:microsoft.com/office/officeart/2005/8/layout/hProcess11"/>
    <dgm:cxn modelId="{63008160-E016-4A5C-A639-B8DF1043A650}" type="presParOf" srcId="{6E9D05BF-4EA4-4A06-B867-218AFF34E253}" destId="{70D43E29-1CD3-46AD-9AC5-B74F563E0D61}" srcOrd="8" destOrd="0" presId="urn:microsoft.com/office/officeart/2005/8/layout/hProcess11"/>
    <dgm:cxn modelId="{647B95B6-56F4-4F7F-915F-4AE668D56E63}" type="presParOf" srcId="{70D43E29-1CD3-46AD-9AC5-B74F563E0D61}" destId="{144FD53C-E16A-4B20-A182-A7661EA5675A}" srcOrd="0" destOrd="0" presId="urn:microsoft.com/office/officeart/2005/8/layout/hProcess11"/>
    <dgm:cxn modelId="{AA51BD6D-400B-4F68-8843-0483741F0514}" type="presParOf" srcId="{70D43E29-1CD3-46AD-9AC5-B74F563E0D61}" destId="{AF1E4804-C5A7-464B-8709-0FD8A5688B34}" srcOrd="1" destOrd="0" presId="urn:microsoft.com/office/officeart/2005/8/layout/hProcess11"/>
    <dgm:cxn modelId="{BA1C1109-8854-4086-B96C-4CA3BA03E8CF}" type="presParOf" srcId="{70D43E29-1CD3-46AD-9AC5-B74F563E0D61}" destId="{8A45524C-5312-40FB-B694-92734E75C76D}" srcOrd="2" destOrd="0" presId="urn:microsoft.com/office/officeart/2005/8/layout/hProcess1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A1893F-7763-4921-9513-8F8AC83616EF}" type="doc">
      <dgm:prSet loTypeId="urn:microsoft.com/office/officeart/2005/8/layout/hierarchy2" loCatId="hierarchy" qsTypeId="urn:microsoft.com/office/officeart/2005/8/quickstyle/3d5" qsCatId="3D" csTypeId="urn:microsoft.com/office/officeart/2005/8/colors/colorful4" csCatId="colorful" phldr="1"/>
      <dgm:spPr/>
      <dgm:t>
        <a:bodyPr/>
        <a:lstStyle/>
        <a:p>
          <a:endParaRPr lang="en-US"/>
        </a:p>
      </dgm:t>
    </dgm:pt>
    <dgm:pt modelId="{6121B07E-A661-4103-A7F5-57D5A1B53024}">
      <dgm:prSet phldrT="[Text]"/>
      <dgm:spPr/>
      <dgm:t>
        <a:bodyPr/>
        <a:lstStyle/>
        <a:p>
          <a:r>
            <a:rPr lang="en-US" dirty="0" smtClean="0"/>
            <a:t>Future Scope of work</a:t>
          </a:r>
          <a:endParaRPr lang="en-US" dirty="0"/>
        </a:p>
      </dgm:t>
    </dgm:pt>
    <dgm:pt modelId="{89B31557-5DA8-40CF-9CB5-560DFECACE68}" type="parTrans" cxnId="{4168554C-81E3-4B30-AFEA-C5F1838DD7C0}">
      <dgm:prSet/>
      <dgm:spPr/>
      <dgm:t>
        <a:bodyPr/>
        <a:lstStyle/>
        <a:p>
          <a:endParaRPr lang="en-US"/>
        </a:p>
      </dgm:t>
    </dgm:pt>
    <dgm:pt modelId="{FD111AED-0D60-46F8-85FE-09C4528ABF95}" type="sibTrans" cxnId="{4168554C-81E3-4B30-AFEA-C5F1838DD7C0}">
      <dgm:prSet/>
      <dgm:spPr/>
      <dgm:t>
        <a:bodyPr/>
        <a:lstStyle/>
        <a:p>
          <a:endParaRPr lang="en-US"/>
        </a:p>
      </dgm:t>
    </dgm:pt>
    <dgm:pt modelId="{7461711C-0EC5-4180-9775-D155A64EC290}">
      <dgm:prSet phldrT="[Text]"/>
      <dgm:spPr/>
      <dgm:t>
        <a:bodyPr/>
        <a:lstStyle/>
        <a:p>
          <a:r>
            <a:rPr lang="en-US" dirty="0" smtClean="0"/>
            <a:t>Scaling Down the Prototype</a:t>
          </a:r>
          <a:endParaRPr lang="en-US" dirty="0"/>
        </a:p>
      </dgm:t>
    </dgm:pt>
    <dgm:pt modelId="{9E4120B0-68EE-43DC-BE68-2B52EE8A3694}" type="parTrans" cxnId="{9F20D844-7209-4047-9F16-E2B0597D57B4}">
      <dgm:prSet/>
      <dgm:spPr/>
      <dgm:t>
        <a:bodyPr/>
        <a:lstStyle/>
        <a:p>
          <a:endParaRPr lang="en-US"/>
        </a:p>
      </dgm:t>
    </dgm:pt>
    <dgm:pt modelId="{7E94A5BF-F24C-4CA0-829C-CDCB43F814F5}" type="sibTrans" cxnId="{9F20D844-7209-4047-9F16-E2B0597D57B4}">
      <dgm:prSet/>
      <dgm:spPr/>
      <dgm:t>
        <a:bodyPr/>
        <a:lstStyle/>
        <a:p>
          <a:endParaRPr lang="en-US"/>
        </a:p>
      </dgm:t>
    </dgm:pt>
    <dgm:pt modelId="{D2F58AF6-96F5-46F7-AD9F-3F446E7E216C}">
      <dgm:prSet phldrT="[Text]"/>
      <dgm:spPr/>
      <dgm:t>
        <a:bodyPr/>
        <a:lstStyle/>
        <a:p>
          <a:r>
            <a:rPr lang="en-US" dirty="0" smtClean="0"/>
            <a:t>Computer Vision &amp; Ai</a:t>
          </a:r>
          <a:endParaRPr lang="en-US" dirty="0"/>
        </a:p>
      </dgm:t>
    </dgm:pt>
    <dgm:pt modelId="{41A11772-379F-4030-8E62-7BEABA0BD17C}" type="parTrans" cxnId="{D0438FEA-BA8B-438C-83FB-ED2912472C37}">
      <dgm:prSet/>
      <dgm:spPr/>
      <dgm:t>
        <a:bodyPr/>
        <a:lstStyle/>
        <a:p>
          <a:endParaRPr lang="en-US"/>
        </a:p>
      </dgm:t>
    </dgm:pt>
    <dgm:pt modelId="{222B148A-8987-4F94-BBE2-0AEE46D46B05}" type="sibTrans" cxnId="{D0438FEA-BA8B-438C-83FB-ED2912472C37}">
      <dgm:prSet/>
      <dgm:spPr/>
      <dgm:t>
        <a:bodyPr/>
        <a:lstStyle/>
        <a:p>
          <a:endParaRPr lang="en-US"/>
        </a:p>
      </dgm:t>
    </dgm:pt>
    <dgm:pt modelId="{3BBA97D2-43FC-495C-B2EF-DD1747D4B5E1}">
      <dgm:prSet phldrT="[Text]"/>
      <dgm:spPr/>
      <dgm:t>
        <a:bodyPr/>
        <a:lstStyle/>
        <a:p>
          <a:r>
            <a:rPr lang="en-US" dirty="0" smtClean="0"/>
            <a:t>On-board Data Storage</a:t>
          </a:r>
          <a:endParaRPr lang="en-US" dirty="0"/>
        </a:p>
      </dgm:t>
    </dgm:pt>
    <dgm:pt modelId="{04FF5848-621B-452C-B88B-3114FDFC949F}" type="parTrans" cxnId="{61BC528A-3C95-4957-8E62-0C98C8A283E6}">
      <dgm:prSet/>
      <dgm:spPr/>
      <dgm:t>
        <a:bodyPr/>
        <a:lstStyle/>
        <a:p>
          <a:endParaRPr lang="en-US"/>
        </a:p>
      </dgm:t>
    </dgm:pt>
    <dgm:pt modelId="{BF5B8ACA-5801-4660-99A8-0491BAEA4063}" type="sibTrans" cxnId="{61BC528A-3C95-4957-8E62-0C98C8A283E6}">
      <dgm:prSet/>
      <dgm:spPr/>
      <dgm:t>
        <a:bodyPr/>
        <a:lstStyle/>
        <a:p>
          <a:endParaRPr lang="en-US"/>
        </a:p>
      </dgm:t>
    </dgm:pt>
    <dgm:pt modelId="{A14C928B-86BF-469A-9E3B-0B76661449B7}">
      <dgm:prSet phldrT="[Text]"/>
      <dgm:spPr/>
      <dgm:t>
        <a:bodyPr/>
        <a:lstStyle/>
        <a:p>
          <a:r>
            <a:rPr lang="en-US" dirty="0" smtClean="0"/>
            <a:t>Telescopic Robotic arm</a:t>
          </a:r>
          <a:endParaRPr lang="en-US" dirty="0"/>
        </a:p>
      </dgm:t>
    </dgm:pt>
    <dgm:pt modelId="{DA327D09-7B24-467A-964D-985BCE63FE8C}" type="parTrans" cxnId="{BB268813-D069-4672-A6C8-7CB1A0495CB6}">
      <dgm:prSet/>
      <dgm:spPr/>
      <dgm:t>
        <a:bodyPr/>
        <a:lstStyle/>
        <a:p>
          <a:endParaRPr lang="en-US"/>
        </a:p>
      </dgm:t>
    </dgm:pt>
    <dgm:pt modelId="{456E8762-4B98-438E-9462-1C6CD73E319C}" type="sibTrans" cxnId="{BB268813-D069-4672-A6C8-7CB1A0495CB6}">
      <dgm:prSet/>
      <dgm:spPr/>
      <dgm:t>
        <a:bodyPr/>
        <a:lstStyle/>
        <a:p>
          <a:endParaRPr lang="en-US"/>
        </a:p>
      </dgm:t>
    </dgm:pt>
    <dgm:pt modelId="{FC3412F7-C8ED-48BF-80AE-F7AEA5BB573D}" type="pres">
      <dgm:prSet presAssocID="{4DA1893F-7763-4921-9513-8F8AC83616EF}" presName="diagram" presStyleCnt="0">
        <dgm:presLayoutVars>
          <dgm:chPref val="1"/>
          <dgm:dir/>
          <dgm:animOne val="branch"/>
          <dgm:animLvl val="lvl"/>
          <dgm:resizeHandles val="exact"/>
        </dgm:presLayoutVars>
      </dgm:prSet>
      <dgm:spPr/>
      <dgm:t>
        <a:bodyPr/>
        <a:lstStyle/>
        <a:p>
          <a:endParaRPr lang="en-US"/>
        </a:p>
      </dgm:t>
    </dgm:pt>
    <dgm:pt modelId="{45BD6E92-6909-44D1-82DD-705349E4D41E}" type="pres">
      <dgm:prSet presAssocID="{6121B07E-A661-4103-A7F5-57D5A1B53024}" presName="root1" presStyleCnt="0"/>
      <dgm:spPr/>
      <dgm:t>
        <a:bodyPr/>
        <a:lstStyle/>
        <a:p>
          <a:endParaRPr lang="en-US"/>
        </a:p>
      </dgm:t>
    </dgm:pt>
    <dgm:pt modelId="{AC64DAF4-632D-482D-B274-FB0211DEDA70}" type="pres">
      <dgm:prSet presAssocID="{6121B07E-A661-4103-A7F5-57D5A1B53024}" presName="LevelOneTextNode" presStyleLbl="node0" presStyleIdx="0" presStyleCnt="1">
        <dgm:presLayoutVars>
          <dgm:chPref val="3"/>
        </dgm:presLayoutVars>
      </dgm:prSet>
      <dgm:spPr/>
      <dgm:t>
        <a:bodyPr/>
        <a:lstStyle/>
        <a:p>
          <a:endParaRPr lang="en-US"/>
        </a:p>
      </dgm:t>
    </dgm:pt>
    <dgm:pt modelId="{054F51DA-A3AB-444B-BFF0-3B2A2BA3403A}" type="pres">
      <dgm:prSet presAssocID="{6121B07E-A661-4103-A7F5-57D5A1B53024}" presName="level2hierChild" presStyleCnt="0"/>
      <dgm:spPr/>
      <dgm:t>
        <a:bodyPr/>
        <a:lstStyle/>
        <a:p>
          <a:endParaRPr lang="en-US"/>
        </a:p>
      </dgm:t>
    </dgm:pt>
    <dgm:pt modelId="{4771E457-AA3E-44CA-8AC8-08D083A91627}" type="pres">
      <dgm:prSet presAssocID="{9E4120B0-68EE-43DC-BE68-2B52EE8A3694}" presName="conn2-1" presStyleLbl="parChTrans1D2" presStyleIdx="0" presStyleCnt="4"/>
      <dgm:spPr/>
      <dgm:t>
        <a:bodyPr/>
        <a:lstStyle/>
        <a:p>
          <a:endParaRPr lang="en-US"/>
        </a:p>
      </dgm:t>
    </dgm:pt>
    <dgm:pt modelId="{5E9D74DF-62A7-40CC-A06C-92919447EC9D}" type="pres">
      <dgm:prSet presAssocID="{9E4120B0-68EE-43DC-BE68-2B52EE8A3694}" presName="connTx" presStyleLbl="parChTrans1D2" presStyleIdx="0" presStyleCnt="4"/>
      <dgm:spPr/>
      <dgm:t>
        <a:bodyPr/>
        <a:lstStyle/>
        <a:p>
          <a:endParaRPr lang="en-US"/>
        </a:p>
      </dgm:t>
    </dgm:pt>
    <dgm:pt modelId="{8AA7BB8B-3603-4FDA-B201-3A461407A09A}" type="pres">
      <dgm:prSet presAssocID="{7461711C-0EC5-4180-9775-D155A64EC290}" presName="root2" presStyleCnt="0"/>
      <dgm:spPr/>
      <dgm:t>
        <a:bodyPr/>
        <a:lstStyle/>
        <a:p>
          <a:endParaRPr lang="en-US"/>
        </a:p>
      </dgm:t>
    </dgm:pt>
    <dgm:pt modelId="{D5C73B2C-F7D3-4F98-9B67-BFD44A0D861C}" type="pres">
      <dgm:prSet presAssocID="{7461711C-0EC5-4180-9775-D155A64EC290}" presName="LevelTwoTextNode" presStyleLbl="node2" presStyleIdx="0" presStyleCnt="4">
        <dgm:presLayoutVars>
          <dgm:chPref val="3"/>
        </dgm:presLayoutVars>
      </dgm:prSet>
      <dgm:spPr/>
      <dgm:t>
        <a:bodyPr/>
        <a:lstStyle/>
        <a:p>
          <a:endParaRPr lang="en-US"/>
        </a:p>
      </dgm:t>
    </dgm:pt>
    <dgm:pt modelId="{853E42B6-C1E9-4724-B7A9-D79D278E10F0}" type="pres">
      <dgm:prSet presAssocID="{7461711C-0EC5-4180-9775-D155A64EC290}" presName="level3hierChild" presStyleCnt="0"/>
      <dgm:spPr/>
      <dgm:t>
        <a:bodyPr/>
        <a:lstStyle/>
        <a:p>
          <a:endParaRPr lang="en-US"/>
        </a:p>
      </dgm:t>
    </dgm:pt>
    <dgm:pt modelId="{3FB47F4D-4D37-4819-9930-6D573F67F47D}" type="pres">
      <dgm:prSet presAssocID="{04FF5848-621B-452C-B88B-3114FDFC949F}" presName="conn2-1" presStyleLbl="parChTrans1D2" presStyleIdx="1" presStyleCnt="4"/>
      <dgm:spPr/>
      <dgm:t>
        <a:bodyPr/>
        <a:lstStyle/>
        <a:p>
          <a:endParaRPr lang="en-US"/>
        </a:p>
      </dgm:t>
    </dgm:pt>
    <dgm:pt modelId="{C7D8AEA1-5C75-488E-AFBA-054CD24862F2}" type="pres">
      <dgm:prSet presAssocID="{04FF5848-621B-452C-B88B-3114FDFC949F}" presName="connTx" presStyleLbl="parChTrans1D2" presStyleIdx="1" presStyleCnt="4"/>
      <dgm:spPr/>
      <dgm:t>
        <a:bodyPr/>
        <a:lstStyle/>
        <a:p>
          <a:endParaRPr lang="en-US"/>
        </a:p>
      </dgm:t>
    </dgm:pt>
    <dgm:pt modelId="{05AB1500-B76D-40A9-84F1-AEF27C266445}" type="pres">
      <dgm:prSet presAssocID="{3BBA97D2-43FC-495C-B2EF-DD1747D4B5E1}" presName="root2" presStyleCnt="0"/>
      <dgm:spPr/>
      <dgm:t>
        <a:bodyPr/>
        <a:lstStyle/>
        <a:p>
          <a:endParaRPr lang="en-US"/>
        </a:p>
      </dgm:t>
    </dgm:pt>
    <dgm:pt modelId="{BA8A515C-8D5F-4D0F-8C85-C3879A30D202}" type="pres">
      <dgm:prSet presAssocID="{3BBA97D2-43FC-495C-B2EF-DD1747D4B5E1}" presName="LevelTwoTextNode" presStyleLbl="node2" presStyleIdx="1" presStyleCnt="4">
        <dgm:presLayoutVars>
          <dgm:chPref val="3"/>
        </dgm:presLayoutVars>
      </dgm:prSet>
      <dgm:spPr/>
      <dgm:t>
        <a:bodyPr/>
        <a:lstStyle/>
        <a:p>
          <a:endParaRPr lang="en-US"/>
        </a:p>
      </dgm:t>
    </dgm:pt>
    <dgm:pt modelId="{41270561-506F-4827-AD62-D2C7A305AA7E}" type="pres">
      <dgm:prSet presAssocID="{3BBA97D2-43FC-495C-B2EF-DD1747D4B5E1}" presName="level3hierChild" presStyleCnt="0"/>
      <dgm:spPr/>
      <dgm:t>
        <a:bodyPr/>
        <a:lstStyle/>
        <a:p>
          <a:endParaRPr lang="en-US"/>
        </a:p>
      </dgm:t>
    </dgm:pt>
    <dgm:pt modelId="{3186A3A8-D87A-4FB2-85F4-5F9372159CAF}" type="pres">
      <dgm:prSet presAssocID="{DA327D09-7B24-467A-964D-985BCE63FE8C}" presName="conn2-1" presStyleLbl="parChTrans1D2" presStyleIdx="2" presStyleCnt="4"/>
      <dgm:spPr/>
      <dgm:t>
        <a:bodyPr/>
        <a:lstStyle/>
        <a:p>
          <a:endParaRPr lang="en-US"/>
        </a:p>
      </dgm:t>
    </dgm:pt>
    <dgm:pt modelId="{65BC3A81-7D87-4F13-A219-B2396DDF0C55}" type="pres">
      <dgm:prSet presAssocID="{DA327D09-7B24-467A-964D-985BCE63FE8C}" presName="connTx" presStyleLbl="parChTrans1D2" presStyleIdx="2" presStyleCnt="4"/>
      <dgm:spPr/>
      <dgm:t>
        <a:bodyPr/>
        <a:lstStyle/>
        <a:p>
          <a:endParaRPr lang="en-US"/>
        </a:p>
      </dgm:t>
    </dgm:pt>
    <dgm:pt modelId="{2A64A11E-BA0F-4AE7-B3EB-4C6B7D78E11D}" type="pres">
      <dgm:prSet presAssocID="{A14C928B-86BF-469A-9E3B-0B76661449B7}" presName="root2" presStyleCnt="0"/>
      <dgm:spPr/>
      <dgm:t>
        <a:bodyPr/>
        <a:lstStyle/>
        <a:p>
          <a:endParaRPr lang="en-US"/>
        </a:p>
      </dgm:t>
    </dgm:pt>
    <dgm:pt modelId="{31B6EFA1-0932-426E-804B-9793A7A165B8}" type="pres">
      <dgm:prSet presAssocID="{A14C928B-86BF-469A-9E3B-0B76661449B7}" presName="LevelTwoTextNode" presStyleLbl="node2" presStyleIdx="2" presStyleCnt="4">
        <dgm:presLayoutVars>
          <dgm:chPref val="3"/>
        </dgm:presLayoutVars>
      </dgm:prSet>
      <dgm:spPr/>
      <dgm:t>
        <a:bodyPr/>
        <a:lstStyle/>
        <a:p>
          <a:endParaRPr lang="en-US"/>
        </a:p>
      </dgm:t>
    </dgm:pt>
    <dgm:pt modelId="{BAC26436-2608-49F9-B4A1-5821D8B36832}" type="pres">
      <dgm:prSet presAssocID="{A14C928B-86BF-469A-9E3B-0B76661449B7}" presName="level3hierChild" presStyleCnt="0"/>
      <dgm:spPr/>
      <dgm:t>
        <a:bodyPr/>
        <a:lstStyle/>
        <a:p>
          <a:endParaRPr lang="en-US"/>
        </a:p>
      </dgm:t>
    </dgm:pt>
    <dgm:pt modelId="{36C124FB-D0EA-4C31-8D7A-89B9613BE7A4}" type="pres">
      <dgm:prSet presAssocID="{41A11772-379F-4030-8E62-7BEABA0BD17C}" presName="conn2-1" presStyleLbl="parChTrans1D2" presStyleIdx="3" presStyleCnt="4"/>
      <dgm:spPr/>
      <dgm:t>
        <a:bodyPr/>
        <a:lstStyle/>
        <a:p>
          <a:endParaRPr lang="en-US"/>
        </a:p>
      </dgm:t>
    </dgm:pt>
    <dgm:pt modelId="{3AA2E2B5-6553-4F5F-A27A-481C75AA3F71}" type="pres">
      <dgm:prSet presAssocID="{41A11772-379F-4030-8E62-7BEABA0BD17C}" presName="connTx" presStyleLbl="parChTrans1D2" presStyleIdx="3" presStyleCnt="4"/>
      <dgm:spPr/>
      <dgm:t>
        <a:bodyPr/>
        <a:lstStyle/>
        <a:p>
          <a:endParaRPr lang="en-US"/>
        </a:p>
      </dgm:t>
    </dgm:pt>
    <dgm:pt modelId="{3A4C04C5-7D1D-4D6F-9633-CCD6142E3C2A}" type="pres">
      <dgm:prSet presAssocID="{D2F58AF6-96F5-46F7-AD9F-3F446E7E216C}" presName="root2" presStyleCnt="0"/>
      <dgm:spPr/>
      <dgm:t>
        <a:bodyPr/>
        <a:lstStyle/>
        <a:p>
          <a:endParaRPr lang="en-US"/>
        </a:p>
      </dgm:t>
    </dgm:pt>
    <dgm:pt modelId="{6D90787B-84E6-4BAE-B2A3-F1ABFD00CC0C}" type="pres">
      <dgm:prSet presAssocID="{D2F58AF6-96F5-46F7-AD9F-3F446E7E216C}" presName="LevelTwoTextNode" presStyleLbl="node2" presStyleIdx="3" presStyleCnt="4">
        <dgm:presLayoutVars>
          <dgm:chPref val="3"/>
        </dgm:presLayoutVars>
      </dgm:prSet>
      <dgm:spPr/>
      <dgm:t>
        <a:bodyPr/>
        <a:lstStyle/>
        <a:p>
          <a:endParaRPr lang="en-US"/>
        </a:p>
      </dgm:t>
    </dgm:pt>
    <dgm:pt modelId="{05343787-7F0E-4973-899C-8AEE96300525}" type="pres">
      <dgm:prSet presAssocID="{D2F58AF6-96F5-46F7-AD9F-3F446E7E216C}" presName="level3hierChild" presStyleCnt="0"/>
      <dgm:spPr/>
      <dgm:t>
        <a:bodyPr/>
        <a:lstStyle/>
        <a:p>
          <a:endParaRPr lang="en-US"/>
        </a:p>
      </dgm:t>
    </dgm:pt>
  </dgm:ptLst>
  <dgm:cxnLst>
    <dgm:cxn modelId="{F448F350-5891-45CE-BD06-557EEE4BD6BD}" type="presOf" srcId="{6121B07E-A661-4103-A7F5-57D5A1B53024}" destId="{AC64DAF4-632D-482D-B274-FB0211DEDA70}" srcOrd="0" destOrd="0" presId="urn:microsoft.com/office/officeart/2005/8/layout/hierarchy2"/>
    <dgm:cxn modelId="{F09B1986-4D64-493C-BF84-0983A27658C2}" type="presOf" srcId="{4DA1893F-7763-4921-9513-8F8AC83616EF}" destId="{FC3412F7-C8ED-48BF-80AE-F7AEA5BB573D}" srcOrd="0" destOrd="0" presId="urn:microsoft.com/office/officeart/2005/8/layout/hierarchy2"/>
    <dgm:cxn modelId="{D0438FEA-BA8B-438C-83FB-ED2912472C37}" srcId="{6121B07E-A661-4103-A7F5-57D5A1B53024}" destId="{D2F58AF6-96F5-46F7-AD9F-3F446E7E216C}" srcOrd="3" destOrd="0" parTransId="{41A11772-379F-4030-8E62-7BEABA0BD17C}" sibTransId="{222B148A-8987-4F94-BBE2-0AEE46D46B05}"/>
    <dgm:cxn modelId="{BC8E8D03-7672-46E7-BC77-235AA01D741E}" type="presOf" srcId="{41A11772-379F-4030-8E62-7BEABA0BD17C}" destId="{36C124FB-D0EA-4C31-8D7A-89B9613BE7A4}" srcOrd="0" destOrd="0" presId="urn:microsoft.com/office/officeart/2005/8/layout/hierarchy2"/>
    <dgm:cxn modelId="{BB268813-D069-4672-A6C8-7CB1A0495CB6}" srcId="{6121B07E-A661-4103-A7F5-57D5A1B53024}" destId="{A14C928B-86BF-469A-9E3B-0B76661449B7}" srcOrd="2" destOrd="0" parTransId="{DA327D09-7B24-467A-964D-985BCE63FE8C}" sibTransId="{456E8762-4B98-438E-9462-1C6CD73E319C}"/>
    <dgm:cxn modelId="{E98543E8-E241-4D2C-B31D-1D278578986E}" type="presOf" srcId="{9E4120B0-68EE-43DC-BE68-2B52EE8A3694}" destId="{4771E457-AA3E-44CA-8AC8-08D083A91627}" srcOrd="0" destOrd="0" presId="urn:microsoft.com/office/officeart/2005/8/layout/hierarchy2"/>
    <dgm:cxn modelId="{E5E02AB3-ABA7-4E18-8A5C-06481FAABC4C}" type="presOf" srcId="{3BBA97D2-43FC-495C-B2EF-DD1747D4B5E1}" destId="{BA8A515C-8D5F-4D0F-8C85-C3879A30D202}" srcOrd="0" destOrd="0" presId="urn:microsoft.com/office/officeart/2005/8/layout/hierarchy2"/>
    <dgm:cxn modelId="{D6A61F8C-E2C4-4CD7-8D6F-C8ECE1E1AD4E}" type="presOf" srcId="{DA327D09-7B24-467A-964D-985BCE63FE8C}" destId="{65BC3A81-7D87-4F13-A219-B2396DDF0C55}" srcOrd="1" destOrd="0" presId="urn:microsoft.com/office/officeart/2005/8/layout/hierarchy2"/>
    <dgm:cxn modelId="{9F20D844-7209-4047-9F16-E2B0597D57B4}" srcId="{6121B07E-A661-4103-A7F5-57D5A1B53024}" destId="{7461711C-0EC5-4180-9775-D155A64EC290}" srcOrd="0" destOrd="0" parTransId="{9E4120B0-68EE-43DC-BE68-2B52EE8A3694}" sibTransId="{7E94A5BF-F24C-4CA0-829C-CDCB43F814F5}"/>
    <dgm:cxn modelId="{F346DC09-895E-4CD3-A26C-34519E6AA26D}" type="presOf" srcId="{04FF5848-621B-452C-B88B-3114FDFC949F}" destId="{3FB47F4D-4D37-4819-9930-6D573F67F47D}" srcOrd="0" destOrd="0" presId="urn:microsoft.com/office/officeart/2005/8/layout/hierarchy2"/>
    <dgm:cxn modelId="{28597CBB-ECEB-470F-8519-7B66257C7C5C}" type="presOf" srcId="{A14C928B-86BF-469A-9E3B-0B76661449B7}" destId="{31B6EFA1-0932-426E-804B-9793A7A165B8}" srcOrd="0" destOrd="0" presId="urn:microsoft.com/office/officeart/2005/8/layout/hierarchy2"/>
    <dgm:cxn modelId="{4C9CB4DF-6DA4-437C-B025-39AC694D94D8}" type="presOf" srcId="{41A11772-379F-4030-8E62-7BEABA0BD17C}" destId="{3AA2E2B5-6553-4F5F-A27A-481C75AA3F71}" srcOrd="1" destOrd="0" presId="urn:microsoft.com/office/officeart/2005/8/layout/hierarchy2"/>
    <dgm:cxn modelId="{DE914B77-4B3F-4927-BDEB-36CEF45D7651}" type="presOf" srcId="{7461711C-0EC5-4180-9775-D155A64EC290}" destId="{D5C73B2C-F7D3-4F98-9B67-BFD44A0D861C}" srcOrd="0" destOrd="0" presId="urn:microsoft.com/office/officeart/2005/8/layout/hierarchy2"/>
    <dgm:cxn modelId="{7D170110-47D9-4DD7-AF0E-843EC2C674FE}" type="presOf" srcId="{9E4120B0-68EE-43DC-BE68-2B52EE8A3694}" destId="{5E9D74DF-62A7-40CC-A06C-92919447EC9D}" srcOrd="1" destOrd="0" presId="urn:microsoft.com/office/officeart/2005/8/layout/hierarchy2"/>
    <dgm:cxn modelId="{4168554C-81E3-4B30-AFEA-C5F1838DD7C0}" srcId="{4DA1893F-7763-4921-9513-8F8AC83616EF}" destId="{6121B07E-A661-4103-A7F5-57D5A1B53024}" srcOrd="0" destOrd="0" parTransId="{89B31557-5DA8-40CF-9CB5-560DFECACE68}" sibTransId="{FD111AED-0D60-46F8-85FE-09C4528ABF95}"/>
    <dgm:cxn modelId="{3A854B89-6747-488E-B3CD-ED95F425E8A7}" type="presOf" srcId="{D2F58AF6-96F5-46F7-AD9F-3F446E7E216C}" destId="{6D90787B-84E6-4BAE-B2A3-F1ABFD00CC0C}" srcOrd="0" destOrd="0" presId="urn:microsoft.com/office/officeart/2005/8/layout/hierarchy2"/>
    <dgm:cxn modelId="{9061DE74-6E03-4B4A-A2F1-8FC26793497D}" type="presOf" srcId="{DA327D09-7B24-467A-964D-985BCE63FE8C}" destId="{3186A3A8-D87A-4FB2-85F4-5F9372159CAF}" srcOrd="0" destOrd="0" presId="urn:microsoft.com/office/officeart/2005/8/layout/hierarchy2"/>
    <dgm:cxn modelId="{61BC528A-3C95-4957-8E62-0C98C8A283E6}" srcId="{6121B07E-A661-4103-A7F5-57D5A1B53024}" destId="{3BBA97D2-43FC-495C-B2EF-DD1747D4B5E1}" srcOrd="1" destOrd="0" parTransId="{04FF5848-621B-452C-B88B-3114FDFC949F}" sibTransId="{BF5B8ACA-5801-4660-99A8-0491BAEA4063}"/>
    <dgm:cxn modelId="{07B4D157-1B68-4756-B34F-249B2DAF66A7}" type="presOf" srcId="{04FF5848-621B-452C-B88B-3114FDFC949F}" destId="{C7D8AEA1-5C75-488E-AFBA-054CD24862F2}" srcOrd="1" destOrd="0" presId="urn:microsoft.com/office/officeart/2005/8/layout/hierarchy2"/>
    <dgm:cxn modelId="{F4BEC304-5C72-4068-ACBC-4B8AAC04FF32}" type="presParOf" srcId="{FC3412F7-C8ED-48BF-80AE-F7AEA5BB573D}" destId="{45BD6E92-6909-44D1-82DD-705349E4D41E}" srcOrd="0" destOrd="0" presId="urn:microsoft.com/office/officeart/2005/8/layout/hierarchy2"/>
    <dgm:cxn modelId="{776C801B-1F49-4480-877B-13B51A910287}" type="presParOf" srcId="{45BD6E92-6909-44D1-82DD-705349E4D41E}" destId="{AC64DAF4-632D-482D-B274-FB0211DEDA70}" srcOrd="0" destOrd="0" presId="urn:microsoft.com/office/officeart/2005/8/layout/hierarchy2"/>
    <dgm:cxn modelId="{189CDDCE-8B6C-4EAD-8B88-02F587E17D5F}" type="presParOf" srcId="{45BD6E92-6909-44D1-82DD-705349E4D41E}" destId="{054F51DA-A3AB-444B-BFF0-3B2A2BA3403A}" srcOrd="1" destOrd="0" presId="urn:microsoft.com/office/officeart/2005/8/layout/hierarchy2"/>
    <dgm:cxn modelId="{B5DFD20C-2A32-4042-9449-E5E87FEE8ADE}" type="presParOf" srcId="{054F51DA-A3AB-444B-BFF0-3B2A2BA3403A}" destId="{4771E457-AA3E-44CA-8AC8-08D083A91627}" srcOrd="0" destOrd="0" presId="urn:microsoft.com/office/officeart/2005/8/layout/hierarchy2"/>
    <dgm:cxn modelId="{078CD051-016F-4852-AC4A-644787488548}" type="presParOf" srcId="{4771E457-AA3E-44CA-8AC8-08D083A91627}" destId="{5E9D74DF-62A7-40CC-A06C-92919447EC9D}" srcOrd="0" destOrd="0" presId="urn:microsoft.com/office/officeart/2005/8/layout/hierarchy2"/>
    <dgm:cxn modelId="{21F9FF62-EBC9-4F4F-BF2D-CFDDB22BCF13}" type="presParOf" srcId="{054F51DA-A3AB-444B-BFF0-3B2A2BA3403A}" destId="{8AA7BB8B-3603-4FDA-B201-3A461407A09A}" srcOrd="1" destOrd="0" presId="urn:microsoft.com/office/officeart/2005/8/layout/hierarchy2"/>
    <dgm:cxn modelId="{8110AF63-AA31-4AC7-9C5A-DDD275415914}" type="presParOf" srcId="{8AA7BB8B-3603-4FDA-B201-3A461407A09A}" destId="{D5C73B2C-F7D3-4F98-9B67-BFD44A0D861C}" srcOrd="0" destOrd="0" presId="urn:microsoft.com/office/officeart/2005/8/layout/hierarchy2"/>
    <dgm:cxn modelId="{D8F8FF24-4EB7-4312-8E21-D31F91ADAE35}" type="presParOf" srcId="{8AA7BB8B-3603-4FDA-B201-3A461407A09A}" destId="{853E42B6-C1E9-4724-B7A9-D79D278E10F0}" srcOrd="1" destOrd="0" presId="urn:microsoft.com/office/officeart/2005/8/layout/hierarchy2"/>
    <dgm:cxn modelId="{AB75F238-448F-42E4-803D-F77D5B132A86}" type="presParOf" srcId="{054F51DA-A3AB-444B-BFF0-3B2A2BA3403A}" destId="{3FB47F4D-4D37-4819-9930-6D573F67F47D}" srcOrd="2" destOrd="0" presId="urn:microsoft.com/office/officeart/2005/8/layout/hierarchy2"/>
    <dgm:cxn modelId="{9D11CBDB-B5F6-45C9-B13F-88CC0C65AC2A}" type="presParOf" srcId="{3FB47F4D-4D37-4819-9930-6D573F67F47D}" destId="{C7D8AEA1-5C75-488E-AFBA-054CD24862F2}" srcOrd="0" destOrd="0" presId="urn:microsoft.com/office/officeart/2005/8/layout/hierarchy2"/>
    <dgm:cxn modelId="{90752018-FBFE-4544-AE34-2A752A9DFF2F}" type="presParOf" srcId="{054F51DA-A3AB-444B-BFF0-3B2A2BA3403A}" destId="{05AB1500-B76D-40A9-84F1-AEF27C266445}" srcOrd="3" destOrd="0" presId="urn:microsoft.com/office/officeart/2005/8/layout/hierarchy2"/>
    <dgm:cxn modelId="{0FD45E09-7152-4AF5-86BE-2F9C0EC8F512}" type="presParOf" srcId="{05AB1500-B76D-40A9-84F1-AEF27C266445}" destId="{BA8A515C-8D5F-4D0F-8C85-C3879A30D202}" srcOrd="0" destOrd="0" presId="urn:microsoft.com/office/officeart/2005/8/layout/hierarchy2"/>
    <dgm:cxn modelId="{FD01EDE9-EB0D-448E-8762-7B5CFAA461BD}" type="presParOf" srcId="{05AB1500-B76D-40A9-84F1-AEF27C266445}" destId="{41270561-506F-4827-AD62-D2C7A305AA7E}" srcOrd="1" destOrd="0" presId="urn:microsoft.com/office/officeart/2005/8/layout/hierarchy2"/>
    <dgm:cxn modelId="{DECA108D-2B86-44C8-86F3-F37BE61DAA2D}" type="presParOf" srcId="{054F51DA-A3AB-444B-BFF0-3B2A2BA3403A}" destId="{3186A3A8-D87A-4FB2-85F4-5F9372159CAF}" srcOrd="4" destOrd="0" presId="urn:microsoft.com/office/officeart/2005/8/layout/hierarchy2"/>
    <dgm:cxn modelId="{809CBF32-44A1-4EED-8F43-57A4E0966764}" type="presParOf" srcId="{3186A3A8-D87A-4FB2-85F4-5F9372159CAF}" destId="{65BC3A81-7D87-4F13-A219-B2396DDF0C55}" srcOrd="0" destOrd="0" presId="urn:microsoft.com/office/officeart/2005/8/layout/hierarchy2"/>
    <dgm:cxn modelId="{E7480C50-B28E-47D5-8C5A-E66A7CFFA2BB}" type="presParOf" srcId="{054F51DA-A3AB-444B-BFF0-3B2A2BA3403A}" destId="{2A64A11E-BA0F-4AE7-B3EB-4C6B7D78E11D}" srcOrd="5" destOrd="0" presId="urn:microsoft.com/office/officeart/2005/8/layout/hierarchy2"/>
    <dgm:cxn modelId="{45D3A97C-D720-47AD-ADEE-11EA3FAED793}" type="presParOf" srcId="{2A64A11E-BA0F-4AE7-B3EB-4C6B7D78E11D}" destId="{31B6EFA1-0932-426E-804B-9793A7A165B8}" srcOrd="0" destOrd="0" presId="urn:microsoft.com/office/officeart/2005/8/layout/hierarchy2"/>
    <dgm:cxn modelId="{B42EBDCF-6500-4ADE-9E7A-79B17522F222}" type="presParOf" srcId="{2A64A11E-BA0F-4AE7-B3EB-4C6B7D78E11D}" destId="{BAC26436-2608-49F9-B4A1-5821D8B36832}" srcOrd="1" destOrd="0" presId="urn:microsoft.com/office/officeart/2005/8/layout/hierarchy2"/>
    <dgm:cxn modelId="{245A7326-CD0D-4506-BCCD-96BEA9E9C67C}" type="presParOf" srcId="{054F51DA-A3AB-444B-BFF0-3B2A2BA3403A}" destId="{36C124FB-D0EA-4C31-8D7A-89B9613BE7A4}" srcOrd="6" destOrd="0" presId="urn:microsoft.com/office/officeart/2005/8/layout/hierarchy2"/>
    <dgm:cxn modelId="{E16951B9-3333-44A2-8CFF-DD50EA161277}" type="presParOf" srcId="{36C124FB-D0EA-4C31-8D7A-89B9613BE7A4}" destId="{3AA2E2B5-6553-4F5F-A27A-481C75AA3F71}" srcOrd="0" destOrd="0" presId="urn:microsoft.com/office/officeart/2005/8/layout/hierarchy2"/>
    <dgm:cxn modelId="{F4765108-C398-48A9-8E8F-11224B1E5DA6}" type="presParOf" srcId="{054F51DA-A3AB-444B-BFF0-3B2A2BA3403A}" destId="{3A4C04C5-7D1D-4D6F-9633-CCD6142E3C2A}" srcOrd="7" destOrd="0" presId="urn:microsoft.com/office/officeart/2005/8/layout/hierarchy2"/>
    <dgm:cxn modelId="{0F45BB9C-2D08-4C2E-8BED-78A22209D1D8}" type="presParOf" srcId="{3A4C04C5-7D1D-4D6F-9633-CCD6142E3C2A}" destId="{6D90787B-84E6-4BAE-B2A3-F1ABFD00CC0C}" srcOrd="0" destOrd="0" presId="urn:microsoft.com/office/officeart/2005/8/layout/hierarchy2"/>
    <dgm:cxn modelId="{F3B3E4FC-BC3B-454C-AFF6-CA8931BA561E}" type="presParOf" srcId="{3A4C04C5-7D1D-4D6F-9633-CCD6142E3C2A}" destId="{05343787-7F0E-4973-899C-8AEE96300525}" srcOrd="1" destOrd="0" presId="urn:microsoft.com/office/officeart/2005/8/layout/hierarchy2"/>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EC5E1-639D-4D9C-99EE-BDF8965FFB1D}">
      <dsp:nvSpPr>
        <dsp:cNvPr id="0" name=""/>
        <dsp:cNvSpPr/>
      </dsp:nvSpPr>
      <dsp:spPr>
        <a:xfrm>
          <a:off x="0" y="1322436"/>
          <a:ext cx="9580685" cy="1763248"/>
        </a:xfrm>
        <a:prstGeom prst="notchedRightArrow">
          <a:avLst/>
        </a:prstGeom>
        <a:solidFill>
          <a:srgbClr val="FFB7B7"/>
        </a:solidFill>
        <a:ln w="28575">
          <a:solidFill>
            <a:schemeClr val="tx1"/>
          </a:solidFill>
        </a:ln>
        <a:effectLst/>
      </dsp:spPr>
      <dsp:style>
        <a:lnRef idx="0">
          <a:scrgbClr r="0" g="0" b="0"/>
        </a:lnRef>
        <a:fillRef idx="1">
          <a:scrgbClr r="0" g="0" b="0"/>
        </a:fillRef>
        <a:effectRef idx="0">
          <a:scrgbClr r="0" g="0" b="0"/>
        </a:effectRef>
        <a:fontRef idx="minor"/>
      </dsp:style>
    </dsp:sp>
    <dsp:sp modelId="{9C75D971-F507-420C-A719-DD510E33FB24}">
      <dsp:nvSpPr>
        <dsp:cNvPr id="0" name=""/>
        <dsp:cNvSpPr/>
      </dsp:nvSpPr>
      <dsp:spPr>
        <a:xfrm>
          <a:off x="2966" y="0"/>
          <a:ext cx="2029482" cy="1763248"/>
        </a:xfrm>
        <a:prstGeom prst="round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t>1. Derivation of the governing equations of motion</a:t>
          </a:r>
          <a:endParaRPr lang="en-IN" sz="1400" b="1" kern="1200" dirty="0"/>
        </a:p>
      </dsp:txBody>
      <dsp:txXfrm>
        <a:off x="89041" y="86075"/>
        <a:ext cx="1857332" cy="1591098"/>
      </dsp:txXfrm>
    </dsp:sp>
    <dsp:sp modelId="{1899711C-F11A-455F-8BF1-03AA29ED4202}">
      <dsp:nvSpPr>
        <dsp:cNvPr id="0" name=""/>
        <dsp:cNvSpPr/>
      </dsp:nvSpPr>
      <dsp:spPr>
        <a:xfrm>
          <a:off x="797301" y="1983654"/>
          <a:ext cx="440812" cy="440812"/>
        </a:xfrm>
        <a:prstGeom prst="ellipse">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D4906F-E457-45E7-8290-D2510ECDEA53}">
      <dsp:nvSpPr>
        <dsp:cNvPr id="0" name=""/>
        <dsp:cNvSpPr/>
      </dsp:nvSpPr>
      <dsp:spPr>
        <a:xfrm>
          <a:off x="2103917" y="2644873"/>
          <a:ext cx="1813730" cy="1763248"/>
        </a:xfrm>
        <a:prstGeom prst="round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b="1" kern="1200" dirty="0"/>
            <a:t>2. Development of the control system</a:t>
          </a:r>
          <a:endParaRPr lang="en-IN" sz="1500" b="1" kern="1200" dirty="0"/>
        </a:p>
      </dsp:txBody>
      <dsp:txXfrm>
        <a:off x="2189992" y="2730948"/>
        <a:ext cx="1641580" cy="1591098"/>
      </dsp:txXfrm>
    </dsp:sp>
    <dsp:sp modelId="{EB4B017F-654E-4BE9-8E64-DE77781CAC99}">
      <dsp:nvSpPr>
        <dsp:cNvPr id="0" name=""/>
        <dsp:cNvSpPr/>
      </dsp:nvSpPr>
      <dsp:spPr>
        <a:xfrm>
          <a:off x="2790377" y="1983654"/>
          <a:ext cx="440812" cy="440812"/>
        </a:xfrm>
        <a:prstGeom prst="ellipse">
          <a:avLst/>
        </a:prstGeom>
        <a:solidFill>
          <a:srgbClr val="FF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4F2D73-2F82-4A02-9D06-A82E19B6A95E}">
      <dsp:nvSpPr>
        <dsp:cNvPr id="0" name=""/>
        <dsp:cNvSpPr/>
      </dsp:nvSpPr>
      <dsp:spPr>
        <a:xfrm>
          <a:off x="3989117" y="0"/>
          <a:ext cx="1429383" cy="1763248"/>
        </a:xfrm>
        <a:prstGeom prst="round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n-US" sz="1500" b="1" kern="1200" dirty="0"/>
            <a:t>3. Design development</a:t>
          </a:r>
          <a:endParaRPr lang="en-IN" sz="1500" b="1" kern="1200" dirty="0"/>
        </a:p>
      </dsp:txBody>
      <dsp:txXfrm>
        <a:off x="4058894" y="69777"/>
        <a:ext cx="1289829" cy="1623694"/>
      </dsp:txXfrm>
    </dsp:sp>
    <dsp:sp modelId="{CF7EBC96-9B90-491A-A7B7-E9E4EC246AEB}">
      <dsp:nvSpPr>
        <dsp:cNvPr id="0" name=""/>
        <dsp:cNvSpPr/>
      </dsp:nvSpPr>
      <dsp:spPr>
        <a:xfrm>
          <a:off x="4483403" y="1983654"/>
          <a:ext cx="440812" cy="440812"/>
        </a:xfrm>
        <a:prstGeom prst="ellipse">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250385-1DA7-4B3E-9A98-E45B5042A8CC}">
      <dsp:nvSpPr>
        <dsp:cNvPr id="0" name=""/>
        <dsp:cNvSpPr/>
      </dsp:nvSpPr>
      <dsp:spPr>
        <a:xfrm>
          <a:off x="5489971" y="2644873"/>
          <a:ext cx="1628825" cy="1763248"/>
        </a:xfrm>
        <a:prstGeom prst="round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b="1" kern="1200" dirty="0"/>
            <a:t>4. Fabrication of the prototype</a:t>
          </a:r>
          <a:endParaRPr lang="en-IN" sz="1500" b="1" kern="1200" dirty="0"/>
        </a:p>
      </dsp:txBody>
      <dsp:txXfrm>
        <a:off x="5569484" y="2724386"/>
        <a:ext cx="1469799" cy="1604222"/>
      </dsp:txXfrm>
    </dsp:sp>
    <dsp:sp modelId="{3E70E7A4-6227-4B44-84A3-463AB1858F5E}">
      <dsp:nvSpPr>
        <dsp:cNvPr id="0" name=""/>
        <dsp:cNvSpPr/>
      </dsp:nvSpPr>
      <dsp:spPr>
        <a:xfrm>
          <a:off x="6083977" y="1983654"/>
          <a:ext cx="440812" cy="440812"/>
        </a:xfrm>
        <a:prstGeom prst="ellipse">
          <a:avLst/>
        </a:prstGeom>
        <a:solidFill>
          <a:srgbClr val="92D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FD53C-E16A-4B20-A182-A7661EA5675A}">
      <dsp:nvSpPr>
        <dsp:cNvPr id="0" name=""/>
        <dsp:cNvSpPr/>
      </dsp:nvSpPr>
      <dsp:spPr>
        <a:xfrm>
          <a:off x="7190266" y="0"/>
          <a:ext cx="1429383" cy="1763248"/>
        </a:xfrm>
        <a:prstGeom prst="round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n-US" sz="1500" b="1" kern="1200" dirty="0"/>
            <a:t>5. Testing and validation of the prototype</a:t>
          </a:r>
          <a:endParaRPr lang="en-IN" sz="1500" b="1" kern="1200" dirty="0"/>
        </a:p>
      </dsp:txBody>
      <dsp:txXfrm>
        <a:off x="7260043" y="69777"/>
        <a:ext cx="1289829" cy="1623694"/>
      </dsp:txXfrm>
    </dsp:sp>
    <dsp:sp modelId="{AF1E4804-C5A7-464B-8709-0FD8A5688B34}">
      <dsp:nvSpPr>
        <dsp:cNvPr id="0" name=""/>
        <dsp:cNvSpPr/>
      </dsp:nvSpPr>
      <dsp:spPr>
        <a:xfrm>
          <a:off x="7684552" y="1983654"/>
          <a:ext cx="440812" cy="440812"/>
        </a:xfrm>
        <a:prstGeom prst="ellipse">
          <a:avLst/>
        </a:prstGeom>
        <a:solidFill>
          <a:schemeClr val="accent5">
            <a:hueOff val="-6758543"/>
            <a:satOff val="-17419"/>
            <a:lumOff val="-11765"/>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2777291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329749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4102521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183584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1751475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64764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2515002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2746960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1103268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1908476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6635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B3BFD6-3144-4AFE-8EFB-A3D542A56287}" type="datetimeFigureOut">
              <a:rPr lang="en-GB" smtClean="0"/>
              <a:pPr/>
              <a:t>27/05/2023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C33E3AC-7DA8-436E-A7B2-5F269FB7EF7D}" type="slidenum">
              <a:rPr lang="en-GB" smtClean="0"/>
              <a:pPr/>
              <a:t>‹#›</a:t>
            </a:fld>
            <a:endParaRPr lang="en-GB" dirty="0"/>
          </a:p>
        </p:txBody>
      </p:sp>
    </p:spTree>
    <p:extLst>
      <p:ext uri="{BB962C8B-B14F-4D97-AF65-F5344CB8AC3E}">
        <p14:creationId xmlns="" xmlns:p14="http://schemas.microsoft.com/office/powerpoint/2010/main" val="2764109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B3BFD6-3144-4AFE-8EFB-A3D542A56287}" type="datetimeFigureOut">
              <a:rPr lang="en-GB" smtClean="0"/>
              <a:pPr/>
              <a:t>27/05/2023</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E3AC-7DA8-436E-A7B2-5F269FB7EF7D}" type="slidenum">
              <a:rPr lang="en-GB" smtClean="0"/>
              <a:pPr/>
              <a:t>‹#›</a:t>
            </a:fld>
            <a:endParaRPr lang="en-GB" dirty="0"/>
          </a:p>
        </p:txBody>
      </p:sp>
      <p:pic>
        <p:nvPicPr>
          <p:cNvPr id="8" name="Picture 7" descr="A picture containing text, clipart&#10;&#10;Description automatically generated">
            <a:extLst>
              <a:ext uri="{FF2B5EF4-FFF2-40B4-BE49-F238E27FC236}">
                <a16:creationId xmlns="" xmlns:a16="http://schemas.microsoft.com/office/drawing/2014/main" id="{CD689AA5-78C4-390C-0C33-FC097E94F94B}"/>
              </a:ext>
            </a:extLst>
          </p:cNvPr>
          <p:cNvPicPr>
            <a:picLocks noChangeAspect="1"/>
          </p:cNvPicPr>
          <p:nvPr userDrawn="1"/>
        </p:nvPicPr>
        <p:blipFill>
          <a:blip r:embed="rId14">
            <a:extLst>
              <a:ext uri="{28A0092B-C50C-407E-A947-70E740481C1C}">
                <a14:useLocalDpi xmlns="" xmlns:a14="http://schemas.microsoft.com/office/drawing/2010/main" val="0"/>
              </a:ext>
            </a:extLst>
          </a:blip>
          <a:stretch>
            <a:fillRect/>
          </a:stretch>
        </p:blipFill>
        <p:spPr>
          <a:xfrm>
            <a:off x="8401722" y="6209214"/>
            <a:ext cx="3790278" cy="648786"/>
          </a:xfrm>
          <a:prstGeom prst="rect">
            <a:avLst/>
          </a:prstGeom>
        </p:spPr>
      </p:pic>
    </p:spTree>
    <p:extLst>
      <p:ext uri="{BB962C8B-B14F-4D97-AF65-F5344CB8AC3E}">
        <p14:creationId xmlns="" xmlns:p14="http://schemas.microsoft.com/office/powerpoint/2010/main" val="100906353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8.svg"/></Relationships>
</file>

<file path=ppt/slides/_rels/slide1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0.png"/><Relationship Id="rId18" Type="http://schemas.openxmlformats.org/officeDocument/2006/relationships/image" Target="../media/image32.svg"/><Relationship Id="rId26" Type="http://schemas.openxmlformats.org/officeDocument/2006/relationships/image" Target="../media/image40.svg"/><Relationship Id="rId39" Type="http://schemas.openxmlformats.org/officeDocument/2006/relationships/image" Target="../media/image33.png"/><Relationship Id="rId3" Type="http://schemas.openxmlformats.org/officeDocument/2006/relationships/diagramLayout" Target="../diagrams/layout1.xml"/><Relationship Id="rId21" Type="http://schemas.openxmlformats.org/officeDocument/2006/relationships/image" Target="../media/image24.png"/><Relationship Id="rId34" Type="http://schemas.openxmlformats.org/officeDocument/2006/relationships/image" Target="../media/image48.svg"/><Relationship Id="rId42" Type="http://schemas.openxmlformats.org/officeDocument/2006/relationships/image" Target="../media/image56.svg"/><Relationship Id="rId12" Type="http://schemas.openxmlformats.org/officeDocument/2006/relationships/image" Target="../media/image26.svg"/><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38" Type="http://schemas.openxmlformats.org/officeDocument/2006/relationships/image" Target="../media/image52.svg"/><Relationship Id="rId2" Type="http://schemas.openxmlformats.org/officeDocument/2006/relationships/diagramData" Target="../diagrams/data1.xml"/><Relationship Id="rId16" Type="http://schemas.openxmlformats.org/officeDocument/2006/relationships/image" Target="../media/image30.svg"/><Relationship Id="rId20" Type="http://schemas.openxmlformats.org/officeDocument/2006/relationships/image" Target="../media/image34.svg"/><Relationship Id="rId29" Type="http://schemas.openxmlformats.org/officeDocument/2006/relationships/image" Target="../media/image28.png"/><Relationship Id="rId41"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24" Type="http://schemas.openxmlformats.org/officeDocument/2006/relationships/image" Target="../media/image38.svg"/><Relationship Id="rId32" Type="http://schemas.openxmlformats.org/officeDocument/2006/relationships/image" Target="../media/image46.svg"/><Relationship Id="rId37" Type="http://schemas.openxmlformats.org/officeDocument/2006/relationships/image" Target="../media/image32.png"/><Relationship Id="rId40" Type="http://schemas.openxmlformats.org/officeDocument/2006/relationships/image" Target="../media/image54.svg"/><Relationship Id="rId45" Type="http://schemas.microsoft.com/office/2007/relationships/diagramDrawing" Target="../diagrams/drawing1.xml"/><Relationship Id="rId5" Type="http://schemas.openxmlformats.org/officeDocument/2006/relationships/diagramColors" Target="../diagrams/colors1.xml"/><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42.svg"/><Relationship Id="rId36" Type="http://schemas.openxmlformats.org/officeDocument/2006/relationships/image" Target="../media/image50.svg"/><Relationship Id="rId10" Type="http://schemas.openxmlformats.org/officeDocument/2006/relationships/image" Target="../media/image24.svg"/><Relationship Id="rId19" Type="http://schemas.openxmlformats.org/officeDocument/2006/relationships/image" Target="../media/image23.png"/><Relationship Id="rId31" Type="http://schemas.openxmlformats.org/officeDocument/2006/relationships/image" Target="../media/image29.png"/><Relationship Id="rId44" Type="http://schemas.openxmlformats.org/officeDocument/2006/relationships/image" Target="../media/image58.svg"/><Relationship Id="rId4" Type="http://schemas.openxmlformats.org/officeDocument/2006/relationships/diagramQuickStyle" Target="../diagrams/quickStyle1.xml"/><Relationship Id="rId9" Type="http://schemas.openxmlformats.org/officeDocument/2006/relationships/image" Target="../media/image18.png"/><Relationship Id="rId14" Type="http://schemas.openxmlformats.org/officeDocument/2006/relationships/image" Target="../media/image28.svg"/><Relationship Id="rId22" Type="http://schemas.openxmlformats.org/officeDocument/2006/relationships/image" Target="../media/image36.svg"/><Relationship Id="rId27" Type="http://schemas.openxmlformats.org/officeDocument/2006/relationships/image" Target="../media/image27.png"/><Relationship Id="rId30" Type="http://schemas.openxmlformats.org/officeDocument/2006/relationships/image" Target="../media/image44.svg"/><Relationship Id="rId35" Type="http://schemas.openxmlformats.org/officeDocument/2006/relationships/image" Target="../media/image31.png"/><Relationship Id="rId43"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0.jpeg"/><Relationship Id="rId3" Type="http://schemas.microsoft.com/office/2007/relationships/media" Target="../media/media1.mp4"/><Relationship Id="rId7" Type="http://schemas.openxmlformats.org/officeDocument/2006/relationships/image" Target="../media/image39.jpe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jpe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video" Target="file:///D:\B.Tech%20Final%20Yr%20Project%20-%20Ph.2%20-%202WSB%20Agro%20Robot\b10)%20Final%20Review\Prototype%20test%20clips\3%5d%20Working%20Of%20Pnt%20Joint.mp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video" Target="file:///D:\B.Tech%20Final%20Yr%20Project%20-%20Ph.2%20-%202WSB%20Agro%20Robot\b10)%20Final%20Review\Prototype%20test%20clips\4%5d%20Working%20Of%20Gripper.mp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1" Type="http://schemas.openxmlformats.org/officeDocument/2006/relationships/image" Target="../media/image67.png"/><Relationship Id="rId2" Type="http://schemas.openxmlformats.org/officeDocument/2006/relationships/image" Target="../media/image65.png"/><Relationship Id="rId20" Type="http://schemas.openxmlformats.org/officeDocument/2006/relationships/image" Target="NULL"/><Relationship Id="rId1" Type="http://schemas.openxmlformats.org/officeDocument/2006/relationships/slideLayout" Target="../slideLayouts/slideLayout7.xml"/><Relationship Id="rId24" Type="http://schemas.openxmlformats.org/officeDocument/2006/relationships/image" Target="NULL"/><Relationship Id="rId23" Type="http://schemas.openxmlformats.org/officeDocument/2006/relationships/image" Target="../media/image68.png"/><Relationship Id="rId22" Type="http://schemas.openxmlformats.org/officeDocument/2006/relationships/image" Target="NULL"/></Relationships>
</file>

<file path=ppt/slides/_rels/slide34.xml.rels><?xml version="1.0" encoding="UTF-8" standalone="yes"?>
<Relationships xmlns="http://schemas.openxmlformats.org/package/2006/relationships"><Relationship Id="rId26" Type="http://schemas.openxmlformats.org/officeDocument/2006/relationships/image" Target="NULL"/><Relationship Id="rId34" Type="http://schemas.openxmlformats.org/officeDocument/2006/relationships/image" Target="NULL"/><Relationship Id="rId33" Type="http://schemas.openxmlformats.org/officeDocument/2006/relationships/image" Target="../media/image73.png"/><Relationship Id="rId2" Type="http://schemas.openxmlformats.org/officeDocument/2006/relationships/image" Target="../media/image69.png"/><Relationship Id="rId29" Type="http://schemas.openxmlformats.org/officeDocument/2006/relationships/image" Target="../media/image71.png"/><Relationship Id="rId1" Type="http://schemas.openxmlformats.org/officeDocument/2006/relationships/slideLayout" Target="../slideLayouts/slideLayout7.xml"/><Relationship Id="rId32" Type="http://schemas.openxmlformats.org/officeDocument/2006/relationships/image" Target="NULL"/><Relationship Id="rId28" Type="http://schemas.openxmlformats.org/officeDocument/2006/relationships/image" Target="NULL"/><Relationship Id="rId31" Type="http://schemas.openxmlformats.org/officeDocument/2006/relationships/image" Target="../media/image72.png"/><Relationship Id="rId27" Type="http://schemas.openxmlformats.org/officeDocument/2006/relationships/image" Target="../media/image70.png"/><Relationship Id="rId30" Type="http://schemas.openxmlformats.org/officeDocument/2006/relationships/image" Target="NULL"/></Relationships>
</file>

<file path=ppt/slides/_rels/slide35.xml.rels><?xml version="1.0" encoding="UTF-8" standalone="yes"?>
<Relationships xmlns="http://schemas.openxmlformats.org/package/2006/relationships"><Relationship Id="rId39" Type="http://schemas.openxmlformats.org/officeDocument/2006/relationships/image" Target="../media/image76.png"/><Relationship Id="rId42" Type="http://schemas.openxmlformats.org/officeDocument/2006/relationships/image" Target="../../word/media/image30.svg"/><Relationship Id="rId38" Type="http://schemas.openxmlformats.org/officeDocument/2006/relationships/image" Target="../../word/media/image26.svg"/><Relationship Id="rId2" Type="http://schemas.openxmlformats.org/officeDocument/2006/relationships/image" Target="../media/image74.png"/><Relationship Id="rId41" Type="http://schemas.openxmlformats.org/officeDocument/2006/relationships/image" Target="../media/image77.png"/><Relationship Id="rId1" Type="http://schemas.openxmlformats.org/officeDocument/2006/relationships/slideLayout" Target="../slideLayouts/slideLayout7.xml"/><Relationship Id="rId37" Type="http://schemas.openxmlformats.org/officeDocument/2006/relationships/image" Target="../media/image75.png"/><Relationship Id="rId40" Type="http://schemas.openxmlformats.org/officeDocument/2006/relationships/image" Target="../../word/media/image28.svg"/><Relationship Id="rId36" Type="http://schemas.openxmlformats.org/officeDocument/2006/relationships/image" Target="../../word/media/image24.svg"/></Relationships>
</file>

<file path=ppt/slides/_rels/slide36.xml.rels><?xml version="1.0" encoding="UTF-8" standalone="yes"?>
<Relationships xmlns="http://schemas.openxmlformats.org/package/2006/relationships"><Relationship Id="rId51" Type="http://schemas.openxmlformats.org/officeDocument/2006/relationships/image" Target="../media/image82.png"/><Relationship Id="rId47" Type="http://schemas.openxmlformats.org/officeDocument/2006/relationships/image" Target="../media/image80.png"/><Relationship Id="rId50" Type="http://schemas.openxmlformats.org/officeDocument/2006/relationships/image" Target="../../word/media/image38.svg"/><Relationship Id="rId46" Type="http://schemas.openxmlformats.org/officeDocument/2006/relationships/image" Target="../../word/media/image34.svg"/><Relationship Id="rId2" Type="http://schemas.openxmlformats.org/officeDocument/2006/relationships/image" Target="../media/image78.png"/><Relationship Id="rId54" Type="http://schemas.openxmlformats.org/officeDocument/2006/relationships/image" Target="../../word/media/image42.svg"/><Relationship Id="rId1" Type="http://schemas.openxmlformats.org/officeDocument/2006/relationships/slideLayout" Target="../slideLayouts/slideLayout7.xml"/><Relationship Id="rId45" Type="http://schemas.openxmlformats.org/officeDocument/2006/relationships/image" Target="../media/image79.png"/><Relationship Id="rId53" Type="http://schemas.openxmlformats.org/officeDocument/2006/relationships/image" Target="../media/image83.png"/><Relationship Id="rId49" Type="http://schemas.openxmlformats.org/officeDocument/2006/relationships/image" Target="../media/image81.png"/><Relationship Id="rId44" Type="http://schemas.openxmlformats.org/officeDocument/2006/relationships/image" Target="../../word/media/image32.svg"/><Relationship Id="rId52" Type="http://schemas.openxmlformats.org/officeDocument/2006/relationships/image" Target="../../word/media/image40.svg"/><Relationship Id="rId48" Type="http://schemas.openxmlformats.org/officeDocument/2006/relationships/image" Target="../../word/media/image36.svg"/></Relationships>
</file>

<file path=ppt/slides/_rels/slide37.xml.rels><?xml version="1.0" encoding="UTF-8" standalone="yes"?>
<Relationships xmlns="http://schemas.openxmlformats.org/package/2006/relationships"><Relationship Id="rId80" Type="http://schemas.openxmlformats.org/officeDocument/2006/relationships/image" Target="../media/image86.png"/><Relationship Id="rId85" Type="http://schemas.openxmlformats.org/officeDocument/2006/relationships/image" Target="../media/image89.png"/><Relationship Id="rId84" Type="http://schemas.openxmlformats.org/officeDocument/2006/relationships/image" Target="../media/image88.png"/><Relationship Id="rId50" Type="http://schemas.openxmlformats.org/officeDocument/2006/relationships/image" Target="../../word/media/image38.svg"/><Relationship Id="rId2" Type="http://schemas.openxmlformats.org/officeDocument/2006/relationships/image" Target="../media/image84.png"/><Relationship Id="rId83" Type="http://schemas.openxmlformats.org/officeDocument/2006/relationships/image" Target="../../word/media/image70.svg"/><Relationship Id="rId54" Type="http://schemas.openxmlformats.org/officeDocument/2006/relationships/image" Target="../../word/media/image42.svg"/><Relationship Id="rId1" Type="http://schemas.openxmlformats.org/officeDocument/2006/relationships/slideLayout" Target="../slideLayouts/slideLayout7.xml"/><Relationship Id="rId79" Type="http://schemas.openxmlformats.org/officeDocument/2006/relationships/image" Target="../../word/media/image67.svg"/><Relationship Id="rId87" Type="http://schemas.openxmlformats.org/officeDocument/2006/relationships/image" Target="../media/image83.png"/><Relationship Id="rId82" Type="http://schemas.openxmlformats.org/officeDocument/2006/relationships/image" Target="../media/image87.png"/><Relationship Id="rId78" Type="http://schemas.openxmlformats.org/officeDocument/2006/relationships/image" Target="../media/image85.png"/><Relationship Id="rId81" Type="http://schemas.openxmlformats.org/officeDocument/2006/relationships/image" Target="../../word/media/image68.svg"/><Relationship Id="rId86" Type="http://schemas.openxmlformats.org/officeDocument/2006/relationships/image" Target="../media/image90.png"/><Relationship Id="rId52" Type="http://schemas.openxmlformats.org/officeDocument/2006/relationships/image" Target="../../word/media/image40.svg"/><Relationship Id="rId77" Type="http://schemas.openxmlformats.org/officeDocument/2006/relationships/image" Target="../../word/media/image65.svg"/><Relationship Id="rId48" Type="http://schemas.openxmlformats.org/officeDocument/2006/relationships/image" Target="../../word/media/image36.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image" Target="../media/image92.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95.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video" Target="file:///D:\B.Tech%20Final%20Yr%20Project%20-%20Ph.2%20-%202WSB%20Agro%20Robot\b10)%20Final%20Review\Prototype%20test%20clips\1%5d%20Sip%20-%20100%20Rpm.mp4" TargetMode="External"/><Relationship Id="rId2" Type="http://schemas.openxmlformats.org/officeDocument/2006/relationships/video" Target="file:///D:\B.Tech%20Final%20Yr%20Project%20-%20Ph.2%20-%202WSB%20Agro%20Robot\b10)%20Final%20Review\Prototype%20test%20clips\F2%5d%20Sip%20-%20300%20Rpm%20-%20With%20Stand%20Activation.mp4" TargetMode="External"/><Relationship Id="rId1" Type="http://schemas.openxmlformats.org/officeDocument/2006/relationships/video" Target="file:///D:\B.Tech%20Final%20Yr%20Project%20-%20Ph.2%20-%202WSB%20Agro%20Robot\b10)%20Final%20Review\Prototype%20test%20clips\F1%5d%20Sip%20-%20300%20Rpm.mp4" TargetMode="External"/><Relationship Id="rId5" Type="http://schemas.openxmlformats.org/officeDocument/2006/relationships/image" Target="../media/image59.png"/><Relationship Id="rId4"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B.Tech%20Final%20Yr%20Project%20-%20Ph.2%20-%202WSB%20Agro%20Robot\b10)%20Final%20Review\Prototype%20test%20clips\2%5d%20Sip%20-%20Ra%20-%20100%20Rpm.mp4" TargetMode="External"/><Relationship Id="rId1" Type="http://schemas.openxmlformats.org/officeDocument/2006/relationships/video" Target="file:///D:\B.Tech%20Final%20Yr%20Project%20-%20Ph.2%20-%202WSB%20Agro%20Robot\b10)%20Final%20Review\Prototype%20test%20clips\F3%5d%20Sip-Ra%20-%20Vibrations%20On%20Ra.mp4" TargetMode="Externa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video" Target="file:///D:\B.Tech%20Final%20Yr%20Project%20-%20Ph.2%20-%202WSB%20Agro%20Robot\b10)%20Final%20Review\Prototype%20test%20clips\5%5d%20Sb%20On%20Uneven%20Terrain.mp4"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12">
            <a:extLst>
              <a:ext uri="{FF2B5EF4-FFF2-40B4-BE49-F238E27FC236}">
                <a16:creationId xmlns="" xmlns:a16="http://schemas.microsoft.com/office/drawing/2014/main" id="{8B3A2D1A-45FC-4F95-B150-1C13EF2F6D0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14">
            <a:extLst>
              <a:ext uri="{FF2B5EF4-FFF2-40B4-BE49-F238E27FC236}">
                <a16:creationId xmlns="" xmlns:a16="http://schemas.microsoft.com/office/drawing/2014/main" id="{39C3C864-C625-4883-B868-9A4C470F4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 xmlns:a16="http://schemas.microsoft.com/office/drawing/2014/main" id="{288BA78B-52BC-B809-483B-FBF39735AFCE}"/>
              </a:ext>
            </a:extLst>
          </p:cNvPr>
          <p:cNvSpPr>
            <a:spLocks noGrp="1"/>
          </p:cNvSpPr>
          <p:nvPr>
            <p:ph type="title"/>
          </p:nvPr>
        </p:nvSpPr>
        <p:spPr>
          <a:xfrm>
            <a:off x="1317977" y="1718611"/>
            <a:ext cx="9563174" cy="846491"/>
          </a:xfrm>
        </p:spPr>
        <p:txBody>
          <a:bodyPr>
            <a:normAutofit/>
          </a:bodyPr>
          <a:lstStyle/>
          <a:p>
            <a:r>
              <a:rPr lang="en-IN"/>
              <a:t>Department of Mechanical Engineering</a:t>
            </a:r>
          </a:p>
        </p:txBody>
      </p:sp>
      <p:pic>
        <p:nvPicPr>
          <p:cNvPr id="8" name="Picture 7">
            <a:extLst>
              <a:ext uri="{FF2B5EF4-FFF2-40B4-BE49-F238E27FC236}">
                <a16:creationId xmlns="" xmlns:a16="http://schemas.microsoft.com/office/drawing/2014/main" id="{84E15A47-6E93-AB1E-2CED-F87BC1246576}"/>
              </a:ext>
            </a:extLst>
          </p:cNvPr>
          <p:cNvPicPr>
            <a:picLocks noChangeAspect="1"/>
          </p:cNvPicPr>
          <p:nvPr/>
        </p:nvPicPr>
        <p:blipFill>
          <a:blip r:embed="rId2"/>
          <a:stretch>
            <a:fillRect/>
          </a:stretch>
        </p:blipFill>
        <p:spPr>
          <a:xfrm>
            <a:off x="1158955" y="135554"/>
            <a:ext cx="9875259" cy="1752857"/>
          </a:xfrm>
          <a:prstGeom prst="rect">
            <a:avLst/>
          </a:prstGeom>
        </p:spPr>
      </p:pic>
      <p:sp>
        <p:nvSpPr>
          <p:cNvPr id="6" name="Rectangle: Rounded Corners 5">
            <a:extLst>
              <a:ext uri="{FF2B5EF4-FFF2-40B4-BE49-F238E27FC236}">
                <a16:creationId xmlns="" xmlns:a16="http://schemas.microsoft.com/office/drawing/2014/main" id="{48BF5574-FD9B-0A1D-0DFF-52CD72B7BCCC}"/>
              </a:ext>
            </a:extLst>
          </p:cNvPr>
          <p:cNvSpPr/>
          <p:nvPr/>
        </p:nvSpPr>
        <p:spPr>
          <a:xfrm>
            <a:off x="513645" y="3820393"/>
            <a:ext cx="1399391" cy="1087328"/>
          </a:xfrm>
          <a:prstGeom prst="roundRect">
            <a:avLst/>
          </a:prstGeom>
          <a:ln>
            <a:solidFill>
              <a:srgbClr val="C00000"/>
            </a:solidFill>
          </a:ln>
          <a:effectLst>
            <a:outerShdw blurRad="76200" dir="13500000" sy="23000" kx="1200000" algn="br"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IN" dirty="0">
                <a:solidFill>
                  <a:srgbClr val="960000"/>
                </a:solidFill>
              </a:rPr>
              <a:t>Group No</a:t>
            </a:r>
          </a:p>
          <a:p>
            <a:pPr algn="ctr"/>
            <a:r>
              <a:rPr lang="en-IN" sz="1800" b="1" dirty="0">
                <a:solidFill>
                  <a:srgbClr val="960000"/>
                </a:solidFill>
                <a:cs typeface="Calibri"/>
              </a:rPr>
              <a:t>D 2.5</a:t>
            </a:r>
            <a:endParaRPr lang="en-IN" sz="1800" b="1" dirty="0">
              <a:solidFill>
                <a:srgbClr val="960000"/>
              </a:solidFill>
            </a:endParaRPr>
          </a:p>
        </p:txBody>
      </p:sp>
      <p:sp>
        <p:nvSpPr>
          <p:cNvPr id="2" name="TextBox 1">
            <a:extLst>
              <a:ext uri="{FF2B5EF4-FFF2-40B4-BE49-F238E27FC236}">
                <a16:creationId xmlns="" xmlns:a16="http://schemas.microsoft.com/office/drawing/2014/main" id="{890183F6-B1A9-BE43-EA7F-35DAD2DB42D8}"/>
              </a:ext>
            </a:extLst>
          </p:cNvPr>
          <p:cNvSpPr txBox="1"/>
          <p:nvPr/>
        </p:nvSpPr>
        <p:spPr>
          <a:xfrm>
            <a:off x="846667" y="2498998"/>
            <a:ext cx="1049866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latin typeface="Times New Roman" panose="02020603050405020304" pitchFamily="18" charset="0"/>
                <a:cs typeface="Times New Roman" panose="02020603050405020304" pitchFamily="18" charset="0"/>
              </a:rPr>
              <a:t>Development of self-balancing robot and its control </a:t>
            </a:r>
          </a:p>
          <a:p>
            <a:pPr algn="ctr"/>
            <a:r>
              <a:rPr lang="en-US" sz="3200" dirty="0">
                <a:latin typeface="Times New Roman" panose="02020603050405020304" pitchFamily="18" charset="0"/>
                <a:cs typeface="Times New Roman" panose="02020603050405020304" pitchFamily="18" charset="0"/>
              </a:rPr>
              <a:t>in uneven terrain</a:t>
            </a:r>
            <a:endParaRPr lang="en-US" sz="2400" dirty="0">
              <a:latin typeface="Times New Roman" panose="02020603050405020304" pitchFamily="18" charset="0"/>
              <a:cs typeface="Times New Roman" panose="02020603050405020304" pitchFamily="18" charset="0"/>
            </a:endParaRPr>
          </a:p>
        </p:txBody>
      </p:sp>
      <p:graphicFrame>
        <p:nvGraphicFramePr>
          <p:cNvPr id="3" name="Table 5">
            <a:extLst>
              <a:ext uri="{FF2B5EF4-FFF2-40B4-BE49-F238E27FC236}">
                <a16:creationId xmlns="" xmlns:a16="http://schemas.microsoft.com/office/drawing/2014/main" id="{9F4A603F-74DF-6827-4E05-8133614D9F4A}"/>
              </a:ext>
            </a:extLst>
          </p:cNvPr>
          <p:cNvGraphicFramePr>
            <a:graphicFrameLocks/>
          </p:cNvGraphicFramePr>
          <p:nvPr>
            <p:extLst>
              <p:ext uri="{D42A27DB-BD31-4B8C-83A1-F6EECF244321}">
                <p14:modId xmlns="" xmlns:p14="http://schemas.microsoft.com/office/powerpoint/2010/main" val="1387211374"/>
              </p:ext>
            </p:extLst>
          </p:nvPr>
        </p:nvGraphicFramePr>
        <p:xfrm>
          <a:off x="5677659" y="3820393"/>
          <a:ext cx="6113930" cy="2403800"/>
        </p:xfrm>
        <a:graphic>
          <a:graphicData uri="http://schemas.openxmlformats.org/drawingml/2006/table">
            <a:tbl>
              <a:tblPr firstRow="1" bandRow="1">
                <a:tableStyleId>{C083E6E3-FA7D-4D7B-A595-EF9225AFEA82}</a:tableStyleId>
              </a:tblPr>
              <a:tblGrid>
                <a:gridCol w="2269865">
                  <a:extLst>
                    <a:ext uri="{9D8B030D-6E8A-4147-A177-3AD203B41FA5}">
                      <a16:colId xmlns="" xmlns:a16="http://schemas.microsoft.com/office/drawing/2014/main" val="1107594434"/>
                    </a:ext>
                  </a:extLst>
                </a:gridCol>
                <a:gridCol w="3844065">
                  <a:extLst>
                    <a:ext uri="{9D8B030D-6E8A-4147-A177-3AD203B41FA5}">
                      <a16:colId xmlns="" xmlns:a16="http://schemas.microsoft.com/office/drawing/2014/main" val="138273636"/>
                    </a:ext>
                  </a:extLst>
                </a:gridCol>
              </a:tblGrid>
              <a:tr h="480760">
                <a:tc>
                  <a:txBody>
                    <a:bodyPr/>
                    <a:lstStyle/>
                    <a:p>
                      <a:r>
                        <a:rPr lang="en-IN" dirty="0"/>
                        <a:t>Roll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52014068"/>
                  </a:ext>
                </a:extLst>
              </a:tr>
              <a:tr h="480760">
                <a:tc>
                  <a:txBody>
                    <a:bodyPr/>
                    <a:lstStyle/>
                    <a:p>
                      <a:r>
                        <a:rPr lang="en-US" dirty="0"/>
                        <a:t>CB.EN.U4MEE19219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 N S HAREESWAR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6017895"/>
                  </a:ext>
                </a:extLst>
              </a:tr>
              <a:tr h="480760">
                <a:tc>
                  <a:txBody>
                    <a:bodyPr/>
                    <a:lstStyle/>
                    <a:p>
                      <a:r>
                        <a:rPr lang="en-US" dirty="0"/>
                        <a:t>CB.EN.U4MEE19220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 Bala Anush Choudhary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8752199"/>
                  </a:ext>
                </a:extLst>
              </a:tr>
              <a:tr h="480760">
                <a:tc>
                  <a:txBody>
                    <a:bodyPr/>
                    <a:lstStyle/>
                    <a:p>
                      <a:r>
                        <a:rPr lang="en-US" dirty="0"/>
                        <a:t>CB.EN.U4MEE19223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Modugapalam Shiva Teja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81352679"/>
                  </a:ext>
                </a:extLst>
              </a:tr>
              <a:tr h="480760">
                <a:tc>
                  <a:txBody>
                    <a:bodyPr/>
                    <a:lstStyle/>
                    <a:p>
                      <a:r>
                        <a:rPr lang="en-US" dirty="0"/>
                        <a:t>CB.EN.U4MEE19228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PADIRI GAGAN SHYAM REDDY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82612281"/>
                  </a:ext>
                </a:extLst>
              </a:tr>
            </a:tbl>
          </a:graphicData>
        </a:graphic>
      </p:graphicFrame>
      <p:graphicFrame>
        <p:nvGraphicFramePr>
          <p:cNvPr id="11" name="Table 10">
            <a:extLst>
              <a:ext uri="{FF2B5EF4-FFF2-40B4-BE49-F238E27FC236}">
                <a16:creationId xmlns="" xmlns:a16="http://schemas.microsoft.com/office/drawing/2014/main" id="{2595286E-887A-3702-918E-CF8C243B8114}"/>
              </a:ext>
            </a:extLst>
          </p:cNvPr>
          <p:cNvGraphicFramePr>
            <a:graphicFrameLocks noGrp="1"/>
          </p:cNvGraphicFramePr>
          <p:nvPr>
            <p:extLst>
              <p:ext uri="{D42A27DB-BD31-4B8C-83A1-F6EECF244321}">
                <p14:modId xmlns="" xmlns:p14="http://schemas.microsoft.com/office/powerpoint/2010/main" val="1718211299"/>
              </p:ext>
            </p:extLst>
          </p:nvPr>
        </p:nvGraphicFramePr>
        <p:xfrm>
          <a:off x="355287" y="5431462"/>
          <a:ext cx="4967086" cy="767541"/>
        </p:xfrm>
        <a:graphic>
          <a:graphicData uri="http://schemas.openxmlformats.org/drawingml/2006/table">
            <a:tbl>
              <a:tblPr firstRow="1" bandRow="1">
                <a:tableStyleId>{5940675A-B579-460E-94D1-54222C63F5DA}</a:tableStyleId>
              </a:tblPr>
              <a:tblGrid>
                <a:gridCol w="1160693">
                  <a:extLst>
                    <a:ext uri="{9D8B030D-6E8A-4147-A177-3AD203B41FA5}">
                      <a16:colId xmlns="" xmlns:a16="http://schemas.microsoft.com/office/drawing/2014/main" val="291469398"/>
                    </a:ext>
                  </a:extLst>
                </a:gridCol>
                <a:gridCol w="3806393">
                  <a:extLst>
                    <a:ext uri="{9D8B030D-6E8A-4147-A177-3AD203B41FA5}">
                      <a16:colId xmlns="" xmlns:a16="http://schemas.microsoft.com/office/drawing/2014/main" val="813164430"/>
                    </a:ext>
                  </a:extLst>
                </a:gridCol>
              </a:tblGrid>
              <a:tr h="767541">
                <a:tc>
                  <a:txBody>
                    <a:bodyPr/>
                    <a:lstStyle/>
                    <a:p>
                      <a:pPr algn="ctr" rtl="0" fontAlgn="base"/>
                      <a:r>
                        <a:rPr lang="en-IN" dirty="0">
                          <a:effectLst/>
                        </a:rPr>
                        <a:t>Guided By​</a:t>
                      </a:r>
                    </a:p>
                  </a:txBody>
                  <a:tcPr anchor="ctr"/>
                </a:tc>
                <a:tc>
                  <a:txBody>
                    <a:bodyPr/>
                    <a:lstStyle/>
                    <a:p>
                      <a:pPr rtl="0" fontAlgn="auto"/>
                      <a:r>
                        <a:rPr lang="en-IN" dirty="0">
                          <a:effectLst/>
                        </a:rPr>
                        <a:t>​</a:t>
                      </a:r>
                      <a:r>
                        <a:rPr lang="en-IN" dirty="0"/>
                        <a:t>Dr. S Rammohan</a:t>
                      </a:r>
                      <a:endParaRPr lang="en-IN" dirty="0">
                        <a:effectLst/>
                      </a:endParaRPr>
                    </a:p>
                  </a:txBody>
                  <a:tcPr anchor="ctr"/>
                </a:tc>
                <a:extLst>
                  <a:ext uri="{0D108BD9-81ED-4DB2-BD59-A6C34878D82A}">
                    <a16:rowId xmlns="" xmlns:a16="http://schemas.microsoft.com/office/drawing/2014/main" val="2298288293"/>
                  </a:ext>
                </a:extLst>
              </a:tr>
            </a:tbl>
          </a:graphicData>
        </a:graphic>
      </p:graphicFrame>
    </p:spTree>
    <p:extLst>
      <p:ext uri="{BB962C8B-B14F-4D97-AF65-F5344CB8AC3E}">
        <p14:creationId xmlns="" xmlns:p14="http://schemas.microsoft.com/office/powerpoint/2010/main" val="363070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5160" y="527685"/>
            <a:ext cx="7939405" cy="5609590"/>
          </a:xfrm>
        </p:spPr>
        <p:txBody>
          <a:bodyPr/>
          <a:lstStyle/>
          <a:p>
            <a:pPr marL="285750" indent="-285750">
              <a:buFont typeface="Wingdings" panose="05000000000000000000" pitchFamily="2" charset="2"/>
              <a:buChar char="§"/>
            </a:pPr>
            <a:endParaRPr lang="en-US" sz="2000" dirty="0">
              <a:sym typeface="+mn-ea"/>
            </a:endParaRPr>
          </a:p>
          <a:p>
            <a:pPr marL="285750" indent="-285750">
              <a:buFont typeface="Wingdings" panose="05000000000000000000" pitchFamily="2" charset="2"/>
              <a:buChar char="§"/>
            </a:pPr>
            <a:r>
              <a:rPr lang="en-US" sz="2000" dirty="0">
                <a:sym typeface="+mn-ea"/>
              </a:rPr>
              <a:t>State space model approach can be utilized to format the input, for the closed-loop control system, from the derived governing equations [3], [16], [7]</a:t>
            </a:r>
          </a:p>
          <a:p>
            <a:pPr marL="285750" indent="-285750">
              <a:buFont typeface="Wingdings" panose="05000000000000000000" pitchFamily="2" charset="2"/>
              <a:buChar char="§"/>
            </a:pPr>
            <a:endParaRPr lang="en-US" sz="2000" dirty="0">
              <a:sym typeface="+mn-ea"/>
            </a:endParaRPr>
          </a:p>
          <a:p>
            <a:pPr marL="285750" indent="-285750">
              <a:buFont typeface="Wingdings" panose="05000000000000000000" pitchFamily="2" charset="2"/>
              <a:buChar char="§"/>
            </a:pPr>
            <a:r>
              <a:rPr lang="en-US" sz="2000">
                <a:sym typeface="+mn-ea"/>
              </a:rPr>
              <a:t>Different control methods were compared, including a combination of LQR (Linear Quadratic Regulator) and PID, LQR alone, and PID alone.</a:t>
            </a:r>
            <a:endParaRPr lang="en-US" sz="2000"/>
          </a:p>
          <a:p>
            <a:pPr marL="285750" indent="-285750">
              <a:buFont typeface="Wingdings" panose="05000000000000000000" pitchFamily="2" charset="2"/>
              <a:buChar char="§"/>
            </a:pPr>
            <a:r>
              <a:rPr lang="en-US" sz="2000">
                <a:sym typeface="+mn-ea"/>
              </a:rPr>
              <a:t>Practical experimentation demonstrated that the LQR-PID controller provided an instant response and outperformed the other two controllers.</a:t>
            </a:r>
            <a:endParaRPr lang="en-US" sz="2000"/>
          </a:p>
          <a:p>
            <a:pPr marL="285750" indent="-285750">
              <a:buFont typeface="Wingdings" panose="05000000000000000000" pitchFamily="2" charset="2"/>
              <a:buChar char="§"/>
            </a:pPr>
            <a:r>
              <a:rPr lang="en-US" sz="2000">
                <a:sym typeface="+mn-ea"/>
              </a:rPr>
              <a:t>The LQR-PID controller was deemed as the best option for controlling the self-balancing robot based on the comparison of various control methods and experimental results.[6]</a:t>
            </a:r>
            <a:endParaRPr lang="en-US" sz="2000"/>
          </a:p>
          <a:p>
            <a:pPr marL="285750" indent="-285750">
              <a:buFont typeface="Wingdings" panose="05000000000000000000" pitchFamily="2" charset="2"/>
              <a:buChar char="§"/>
            </a:pPr>
            <a:endParaRPr lang="en-US" sz="2000" dirty="0"/>
          </a:p>
          <a:p>
            <a:pPr marL="0" indent="0">
              <a:buNone/>
            </a:pPr>
            <a:endParaRPr lang="en-US" sz="2000"/>
          </a:p>
        </p:txBody>
      </p:sp>
      <p:pic>
        <p:nvPicPr>
          <p:cNvPr id="5" name="Content Placeholder 4"/>
          <p:cNvPicPr>
            <a:picLocks noGrp="1" noChangeAspect="1"/>
          </p:cNvPicPr>
          <p:nvPr>
            <p:ph sz="half" idx="4294967295"/>
          </p:nvPr>
        </p:nvPicPr>
        <p:blipFill>
          <a:blip r:embed="rId2"/>
          <a:stretch>
            <a:fillRect/>
          </a:stretch>
        </p:blipFill>
        <p:spPr>
          <a:xfrm>
            <a:off x="8282305" y="1888490"/>
            <a:ext cx="3618230" cy="2160270"/>
          </a:xfrm>
          <a:prstGeom prst="rect">
            <a:avLst/>
          </a:prstGeom>
        </p:spPr>
      </p:pic>
      <p:sp>
        <p:nvSpPr>
          <p:cNvPr id="8" name="TextBox 4"/>
          <p:cNvSpPr txBox="1"/>
          <p:nvPr/>
        </p:nvSpPr>
        <p:spPr>
          <a:xfrm>
            <a:off x="8536024" y="4231319"/>
            <a:ext cx="3144130" cy="584775"/>
          </a:xfrm>
          <a:prstGeom prst="rect">
            <a:avLst/>
          </a:prstGeom>
          <a:noFill/>
        </p:spPr>
        <p:txBody>
          <a:bodyPr wrap="none" rtlCol="0">
            <a:spAutoFit/>
          </a:bodyPr>
          <a:lstStyle/>
          <a:p>
            <a:pPr algn="ctr"/>
            <a:r>
              <a:rPr lang="en-US" sz="1600" dirty="0"/>
              <a:t>figure </a:t>
            </a:r>
            <a:r>
              <a:rPr lang="en-US" sz="1600" dirty="0" smtClean="0"/>
              <a:t>5. </a:t>
            </a:r>
            <a:r>
              <a:rPr lang="en-US" sz="1600" dirty="0"/>
              <a:t>Angle Vs time for LQR, PID </a:t>
            </a:r>
          </a:p>
          <a:p>
            <a:pPr algn="ctr"/>
            <a:r>
              <a:rPr lang="en-US" sz="1600" dirty="0"/>
              <a:t>and Hybrid control methods [6]</a:t>
            </a:r>
            <a:endParaRPr lang="en-IN"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5305" y="484505"/>
            <a:ext cx="7590790" cy="5692775"/>
          </a:xfrm>
        </p:spPr>
        <p:txBody>
          <a:bodyPr>
            <a:noAutofit/>
          </a:bodyPr>
          <a:lstStyle/>
          <a:p>
            <a:r>
              <a:rPr lang="en-US" sz="2000">
                <a:sym typeface="+mn-ea"/>
              </a:rPr>
              <a:t>The self-balancing robot was controlled using two techniques: Pole-Placement and PID (Proportional-Integral-Derivative).</a:t>
            </a:r>
            <a:endParaRPr lang="en-US" sz="2000"/>
          </a:p>
          <a:p>
            <a:r>
              <a:rPr lang="en-US" sz="2000">
                <a:sym typeface="+mn-ea"/>
              </a:rPr>
              <a:t>Pole-Placement control showed poor performance in terms of achieving the desired control objectives for the self-balancing robot.</a:t>
            </a:r>
            <a:endParaRPr lang="en-US" sz="2000"/>
          </a:p>
          <a:p>
            <a:r>
              <a:rPr lang="en-US" sz="2000">
                <a:sym typeface="+mn-ea"/>
              </a:rPr>
              <a:t>The PID control was tuned and found to be more effective in meeting the requirements of the self-balancing robot.</a:t>
            </a:r>
            <a:endParaRPr lang="en-US" sz="2000"/>
          </a:p>
          <a:p>
            <a:r>
              <a:rPr lang="en-US" sz="2000">
                <a:sym typeface="+mn-ea"/>
              </a:rPr>
              <a:t>A PID controller with dynamic reference adjustment method was implemented and was able to satisfy the requirements of the self-balancing robot effectively.[7]</a:t>
            </a:r>
            <a:endParaRPr lang="en-US" sz="2000"/>
          </a:p>
          <a:p>
            <a:r>
              <a:rPr lang="en-US" sz="2000"/>
              <a:t>The main focus if this paper is performance comparison between modern control and PD control for a double inverted pendulum system which is measured with respect to pendulum angles and cart position. [21]</a:t>
            </a:r>
          </a:p>
          <a:p>
            <a:r>
              <a:rPr lang="en-US" sz="2000"/>
              <a:t>The paper provides about the mathematical model then LQR-Fuzzy controller based on state variables. </a:t>
            </a:r>
          </a:p>
          <a:p>
            <a:r>
              <a:rPr lang="en-US" sz="2000"/>
              <a:t>The results show that LQR-Fuzzy logic controller not only has good stability, but also be able to make cart of the pendulum moving to the designed in advance place along the orbit [22]</a:t>
            </a:r>
          </a:p>
        </p:txBody>
      </p:sp>
      <p:pic>
        <p:nvPicPr>
          <p:cNvPr id="207613585" name="Picture 1"/>
          <p:cNvPicPr>
            <a:picLocks noGrp="1" noChangeAspect="1"/>
          </p:cNvPicPr>
          <p:nvPr>
            <p:ph sz="half" idx="2"/>
          </p:nvPr>
        </p:nvPicPr>
        <p:blipFill>
          <a:blip r:embed="rId2"/>
          <a:stretch>
            <a:fillRect/>
          </a:stretch>
        </p:blipFill>
        <p:spPr>
          <a:xfrm>
            <a:off x="8241030" y="1943735"/>
            <a:ext cx="3599180" cy="2566035"/>
          </a:xfrm>
          <a:prstGeom prst="rect">
            <a:avLst/>
          </a:prstGeom>
        </p:spPr>
      </p:pic>
      <p:sp>
        <p:nvSpPr>
          <p:cNvPr id="4" name="Text Box 3"/>
          <p:cNvSpPr txBox="1"/>
          <p:nvPr/>
        </p:nvSpPr>
        <p:spPr>
          <a:xfrm>
            <a:off x="9083675" y="4624705"/>
            <a:ext cx="2540000" cy="645160"/>
          </a:xfrm>
          <a:prstGeom prst="rect">
            <a:avLst/>
          </a:prstGeom>
          <a:noFill/>
        </p:spPr>
        <p:txBody>
          <a:bodyPr wrap="square" rtlCol="0" anchor="t">
            <a:spAutoFit/>
          </a:bodyPr>
          <a:lstStyle/>
          <a:p>
            <a:pPr algn="ctr"/>
            <a:r>
              <a:rPr lang="en-US" dirty="0"/>
              <a:t>Figure </a:t>
            </a:r>
            <a:r>
              <a:rPr lang="en-US" dirty="0" smtClean="0"/>
              <a:t>6 </a:t>
            </a:r>
            <a:r>
              <a:rPr lang="en-US" dirty="0"/>
              <a:t>. The position of the cart [22]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1665" y="671195"/>
            <a:ext cx="5800090" cy="5659755"/>
          </a:xfrm>
        </p:spPr>
        <p:txBody>
          <a:bodyPr/>
          <a:lstStyle/>
          <a:p>
            <a:r>
              <a:rPr lang="en-US" sz="2000"/>
              <a:t>The paper conducted a systematic study on the performance analysis of the DIP system and simulation of LQR controller in MATLAB. </a:t>
            </a:r>
          </a:p>
          <a:p>
            <a:r>
              <a:rPr lang="en-US" sz="2000"/>
              <a:t>The LQR controller showed much better control. [23]</a:t>
            </a:r>
          </a:p>
          <a:p>
            <a:r>
              <a:rPr lang="en-US" sz="2000"/>
              <a:t>A new approach called feedback and feedforward controls are introduced and tested. </a:t>
            </a:r>
          </a:p>
          <a:p>
            <a:r>
              <a:rPr lang="en-US" sz="2000"/>
              <a:t>The paper emphasis on the experimental realization of DIP system which reveals the accuracy of this new control scheme [24]</a:t>
            </a:r>
          </a:p>
          <a:p>
            <a:r>
              <a:rPr lang="en-US" sz="2000"/>
              <a:t>The paper considers the design of a non-linear controller for DIP system which is based on passivity properties and energy shaping. </a:t>
            </a:r>
          </a:p>
          <a:p>
            <a:r>
              <a:rPr lang="en-US" sz="2000"/>
              <a:t>The simulation results show the effectiveness of the proposed nonlinear method. [25]</a:t>
            </a:r>
          </a:p>
        </p:txBody>
      </p:sp>
      <p:pic>
        <p:nvPicPr>
          <p:cNvPr id="463363820" name="Picture 1"/>
          <p:cNvPicPr>
            <a:picLocks noGrp="1" noChangeAspect="1"/>
          </p:cNvPicPr>
          <p:nvPr>
            <p:ph sz="half" idx="2"/>
          </p:nvPr>
        </p:nvPicPr>
        <p:blipFill>
          <a:blip r:embed="rId2"/>
          <a:stretch>
            <a:fillRect/>
          </a:stretch>
        </p:blipFill>
        <p:spPr>
          <a:xfrm>
            <a:off x="7907655" y="488315"/>
            <a:ext cx="2889885" cy="2171700"/>
          </a:xfrm>
          <a:prstGeom prst="rect">
            <a:avLst/>
          </a:prstGeom>
        </p:spPr>
      </p:pic>
      <p:sp>
        <p:nvSpPr>
          <p:cNvPr id="4" name="Text Box 3"/>
          <p:cNvSpPr txBox="1"/>
          <p:nvPr/>
        </p:nvSpPr>
        <p:spPr>
          <a:xfrm>
            <a:off x="7577455" y="2660015"/>
            <a:ext cx="3607435" cy="645160"/>
          </a:xfrm>
          <a:prstGeom prst="rect">
            <a:avLst/>
          </a:prstGeom>
          <a:noFill/>
        </p:spPr>
        <p:txBody>
          <a:bodyPr wrap="square" rtlCol="0" anchor="t">
            <a:spAutoFit/>
          </a:bodyPr>
          <a:lstStyle/>
          <a:p>
            <a:pPr algn="ctr"/>
            <a:r>
              <a:rPr lang="en-US" dirty="0"/>
              <a:t>Figure </a:t>
            </a:r>
            <a:r>
              <a:rPr lang="en-US" dirty="0" smtClean="0"/>
              <a:t>7. </a:t>
            </a:r>
            <a:r>
              <a:rPr lang="en-US" dirty="0"/>
              <a:t>improved step response of the system [23]</a:t>
            </a:r>
          </a:p>
        </p:txBody>
      </p:sp>
      <p:pic>
        <p:nvPicPr>
          <p:cNvPr id="1214451624" name="Picture 1"/>
          <p:cNvPicPr>
            <a:picLocks noChangeAspect="1"/>
          </p:cNvPicPr>
          <p:nvPr/>
        </p:nvPicPr>
        <p:blipFill>
          <a:blip r:embed="rId3" cstate="print"/>
          <a:stretch>
            <a:fillRect/>
          </a:stretch>
        </p:blipFill>
        <p:spPr>
          <a:xfrm>
            <a:off x="7936230" y="3305175"/>
            <a:ext cx="2890520" cy="2253615"/>
          </a:xfrm>
          <a:prstGeom prst="rect">
            <a:avLst/>
          </a:prstGeom>
        </p:spPr>
      </p:pic>
      <p:sp>
        <p:nvSpPr>
          <p:cNvPr id="5" name="Text Box 4"/>
          <p:cNvSpPr txBox="1"/>
          <p:nvPr/>
        </p:nvSpPr>
        <p:spPr>
          <a:xfrm>
            <a:off x="6581775" y="5532120"/>
            <a:ext cx="5238115" cy="645160"/>
          </a:xfrm>
          <a:prstGeom prst="rect">
            <a:avLst/>
          </a:prstGeom>
          <a:noFill/>
        </p:spPr>
        <p:txBody>
          <a:bodyPr wrap="square" rtlCol="0" anchor="t">
            <a:spAutoFit/>
          </a:bodyPr>
          <a:lstStyle/>
          <a:p>
            <a:pPr algn="ctr"/>
            <a:r>
              <a:rPr lang="en-US" dirty="0"/>
              <a:t>Figure </a:t>
            </a:r>
            <a:r>
              <a:rPr lang="en-US" dirty="0" smtClean="0"/>
              <a:t>8. </a:t>
            </a:r>
            <a:r>
              <a:rPr lang="en-US" dirty="0"/>
              <a:t>Response of cart displacement, total energy and the control force. [25]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6270" y="448310"/>
            <a:ext cx="6508115" cy="6025515"/>
          </a:xfrm>
        </p:spPr>
        <p:txBody>
          <a:bodyPr>
            <a:noAutofit/>
          </a:bodyPr>
          <a:lstStyle/>
          <a:p>
            <a:r>
              <a:rPr lang="en-US" sz="2000"/>
              <a:t>The paper aims to aggregate the knowledge on a DIP modelling using Euler-Lagrange formulae in presence of external disturbances and friction. </a:t>
            </a:r>
          </a:p>
          <a:p>
            <a:r>
              <a:rPr lang="en-US" sz="2000"/>
              <a:t>The results are drafted by the physical prototype construction. the investigation properties include stability of equilibria, the chaos of the DIP system and non-minimum behaviour of the upper position [26]</a:t>
            </a:r>
          </a:p>
          <a:p>
            <a:r>
              <a:rPr lang="en-US" sz="2000"/>
              <a:t>The study is done in stabilizing DIP system using LQR technique. </a:t>
            </a:r>
          </a:p>
          <a:p>
            <a:r>
              <a:rPr lang="en-US" sz="2000"/>
              <a:t>Linearization form of nonlinear system is obtained by Jacobian with proper cost function and the modelling of it is accomplished with the help of Euler – Lagrangian equation derived by specifying Lagrangian, difference between kinetic and potential energy of DIPC. [27]</a:t>
            </a:r>
          </a:p>
          <a:p>
            <a:r>
              <a:rPr lang="en-US" sz="2000"/>
              <a:t>This paper described the control force per the degree of freedom for the optimal control of the Double inverted pendulum system. </a:t>
            </a:r>
          </a:p>
          <a:p>
            <a:r>
              <a:rPr lang="en-US" sz="2000"/>
              <a:t>The LQR was considered as a baseline controller and other control designs were tested and compared against it. </a:t>
            </a:r>
          </a:p>
        </p:txBody>
      </p:sp>
      <p:pic>
        <p:nvPicPr>
          <p:cNvPr id="1786649713" name="Picture 1"/>
          <p:cNvPicPr>
            <a:picLocks noGrp="1" noChangeAspect="1"/>
          </p:cNvPicPr>
          <p:nvPr>
            <p:ph sz="half" idx="2"/>
          </p:nvPr>
        </p:nvPicPr>
        <p:blipFill>
          <a:blip r:embed="rId2"/>
          <a:stretch>
            <a:fillRect/>
          </a:stretch>
        </p:blipFill>
        <p:spPr>
          <a:xfrm>
            <a:off x="7440930" y="2046605"/>
            <a:ext cx="4460875" cy="2493645"/>
          </a:xfrm>
          <a:prstGeom prst="rect">
            <a:avLst/>
          </a:prstGeom>
        </p:spPr>
      </p:pic>
      <p:sp>
        <p:nvSpPr>
          <p:cNvPr id="4" name="Text Box 3"/>
          <p:cNvSpPr txBox="1"/>
          <p:nvPr/>
        </p:nvSpPr>
        <p:spPr>
          <a:xfrm>
            <a:off x="8553450" y="4751705"/>
            <a:ext cx="2540000" cy="645160"/>
          </a:xfrm>
          <a:prstGeom prst="rect">
            <a:avLst/>
          </a:prstGeom>
          <a:noFill/>
        </p:spPr>
        <p:txBody>
          <a:bodyPr wrap="square" rtlCol="0" anchor="t">
            <a:spAutoFit/>
          </a:bodyPr>
          <a:lstStyle/>
          <a:p>
            <a:pPr algn="ctr"/>
            <a:r>
              <a:rPr lang="en-US" dirty="0"/>
              <a:t>Figure </a:t>
            </a:r>
            <a:r>
              <a:rPr lang="en-US" dirty="0" smtClean="0"/>
              <a:t>9. </a:t>
            </a:r>
            <a:r>
              <a:rPr lang="en-US" dirty="0"/>
              <a:t>Response of states v/s time [27]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6270" y="448310"/>
            <a:ext cx="11082655" cy="5016500"/>
          </a:xfrm>
        </p:spPr>
        <p:txBody>
          <a:bodyPr>
            <a:noAutofit/>
          </a:bodyPr>
          <a:lstStyle/>
          <a:p>
            <a:r>
              <a:rPr lang="en-US" sz="2000">
                <a:sym typeface="+mn-ea"/>
              </a:rPr>
              <a:t>Direct optimization using neural networks yield superior results to LQR [28] </a:t>
            </a:r>
            <a:endParaRPr lang="en-US" sz="2000"/>
          </a:p>
          <a:p>
            <a:r>
              <a:rPr lang="en-US" sz="2000"/>
              <a:t>The paper is on the design of an adaptive model predictive controller for the position control for a two wheeled self-balancing robot system. </a:t>
            </a:r>
          </a:p>
          <a:p>
            <a:r>
              <a:rPr lang="en-US" sz="2000"/>
              <a:t>The dynamic model of the system uses linear time variant to predict the future behaviour. the results show enhanced reference tracking and better stability using adaptive MPC controller than traditional LQR or PID controllers. [29]</a:t>
            </a:r>
          </a:p>
          <a:p>
            <a:r>
              <a:rPr lang="en-US" sz="2000"/>
              <a:t>The paper evaluated the control performance of the DIP system using LQR based stabilizing scheme by controlling the position of the system. </a:t>
            </a:r>
          </a:p>
          <a:p>
            <a:r>
              <a:rPr lang="en-US" sz="2000"/>
              <a:t>The results infer that the gain matrices from the simulation and experiments show similarity in each gain except corresponding to wheel and pendulum angular velocities and also concludes that it showed successful balancing of body and pendulum at upright position using LQR. [30]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38810"/>
            <a:ext cx="10515600" cy="5538470"/>
          </a:xfrm>
        </p:spPr>
        <p:txBody>
          <a:bodyPr>
            <a:normAutofit fontScale="77500" lnSpcReduction="20000"/>
          </a:bodyPr>
          <a:lstStyle/>
          <a:p>
            <a:r>
              <a:rPr lang="en-US"/>
              <a:t>The LQR (Linear Quadratic Regulator) control gains were enhanced using optimization techniques such as Genetic Algorithms (GA) and Particle Swarm Optimization (PSO).</a:t>
            </a:r>
          </a:p>
          <a:p>
            <a:r>
              <a:rPr lang="en-US"/>
              <a:t>The optimization techniques aimed to improve the performance of the LQR controller by finding optimal gain values.</a:t>
            </a:r>
          </a:p>
          <a:p>
            <a:r>
              <a:rPr lang="en-US"/>
              <a:t>As a result of the optimization, the pendulum in the system was able to stabilize within 3 seconds.</a:t>
            </a:r>
          </a:p>
          <a:p>
            <a:r>
              <a:rPr lang="en-US"/>
              <a:t>However, there was a maximum overshoot of 20 degrees, indicating some deviation from the desired setpoint. [14]</a:t>
            </a:r>
          </a:p>
          <a:p>
            <a:r>
              <a:rPr lang="en-US"/>
              <a:t>The CIPS (Cart Inverted Pendulum System) dynamic model was analyzed using the Lagrangian approach.</a:t>
            </a:r>
          </a:p>
          <a:p>
            <a:r>
              <a:rPr lang="en-US"/>
              <a:t>The simulation involved varying the weights Q and R values to achieve stability of the CIPS system.</a:t>
            </a:r>
          </a:p>
          <a:p>
            <a:r>
              <a:rPr lang="en-US"/>
              <a:t>When the R value (the weight assigned to the control signal) was large, the controller prioritized energy consumption, leading to stable behavior.</a:t>
            </a:r>
          </a:p>
          <a:p>
            <a:r>
              <a:rPr lang="en-US"/>
              <a:t>On the other hand, when the R value was small, the controller penalized the control signal, potentially improving precision but possibly sacrificing energy efficiency.</a:t>
            </a:r>
          </a:p>
          <a:p>
            <a:r>
              <a:rPr lang="en-US"/>
              <a:t>The choice of Q and R values in the LQR controller plays a significant role in attaining stability and desired performance for the CIPS system.[17]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19FD4D77-4613-8172-2FE0-C62413E2BF6A}"/>
              </a:ext>
            </a:extLst>
          </p:cNvPr>
          <p:cNvSpPr>
            <a:spLocks noGrp="1"/>
          </p:cNvSpPr>
          <p:nvPr>
            <p:ph type="title"/>
          </p:nvPr>
        </p:nvSpPr>
        <p:spPr/>
        <p:txBody>
          <a:bodyPr/>
          <a:lstStyle/>
          <a:p>
            <a:r>
              <a:rPr lang="en-IN" b="1" dirty="0" smtClean="0"/>
              <a:t>3. Objective </a:t>
            </a:r>
            <a:r>
              <a:rPr lang="en-IN" b="1" dirty="0"/>
              <a:t>of the Project</a:t>
            </a:r>
          </a:p>
        </p:txBody>
      </p:sp>
      <p:sp>
        <p:nvSpPr>
          <p:cNvPr id="3" name="Content Placeholder 2">
            <a:extLst>
              <a:ext uri="{FF2B5EF4-FFF2-40B4-BE49-F238E27FC236}">
                <a16:creationId xmlns="" xmlns:a16="http://schemas.microsoft.com/office/drawing/2014/main" id="{BBD1D9DA-538A-83E4-D886-48BE6CA83BE3}"/>
              </a:ext>
            </a:extLst>
          </p:cNvPr>
          <p:cNvSpPr>
            <a:spLocks noGrp="1"/>
          </p:cNvSpPr>
          <p:nvPr>
            <p:ph idx="1"/>
          </p:nvPr>
        </p:nvSpPr>
        <p:spPr>
          <a:xfrm>
            <a:off x="846666" y="2382345"/>
            <a:ext cx="5727357" cy="2850056"/>
          </a:xfrm>
        </p:spPr>
        <p:txBody>
          <a:bodyPr>
            <a:normAutofit/>
          </a:bodyPr>
          <a:lstStyle/>
          <a:p>
            <a:r>
              <a:rPr lang="en-US" dirty="0"/>
              <a:t>To develop a </a:t>
            </a:r>
            <a:r>
              <a:rPr lang="en-US" dirty="0" smtClean="0"/>
              <a:t>inverted </a:t>
            </a:r>
            <a:r>
              <a:rPr lang="en-US" dirty="0"/>
              <a:t>pendulum self-balancing robot for application in uneven terrain</a:t>
            </a:r>
          </a:p>
          <a:p>
            <a:r>
              <a:rPr lang="en-US" dirty="0"/>
              <a:t>To develop </a:t>
            </a:r>
            <a:r>
              <a:rPr lang="en-US" dirty="0" smtClean="0"/>
              <a:t>the robotic arm with gripper for harvesting application</a:t>
            </a:r>
            <a:endParaRPr lang="en-US" dirty="0"/>
          </a:p>
        </p:txBody>
      </p:sp>
      <p:pic>
        <p:nvPicPr>
          <p:cNvPr id="4" name="Graphic 3" descr="Bullseye">
            <a:extLst>
              <a:ext uri="{FF2B5EF4-FFF2-40B4-BE49-F238E27FC236}">
                <a16:creationId xmlns="" xmlns:a16="http://schemas.microsoft.com/office/drawing/2014/main" id="{6C9737EB-D2A5-3A1D-BF11-977DEC12519A}"/>
              </a:ext>
            </a:extLst>
          </p:cNvPr>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7116525" y="1318289"/>
            <a:ext cx="1985319" cy="1985319"/>
          </a:xfrm>
          <a:prstGeom prst="rect">
            <a:avLst/>
          </a:prstGeom>
        </p:spPr>
      </p:pic>
      <p:pic>
        <p:nvPicPr>
          <p:cNvPr id="7" name="Graphic 6" descr="Plug">
            <a:extLst>
              <a:ext uri="{FF2B5EF4-FFF2-40B4-BE49-F238E27FC236}">
                <a16:creationId xmlns="" xmlns:a16="http://schemas.microsoft.com/office/drawing/2014/main" id="{4051D85D-0C61-A408-8DD7-D1039FAD184C}"/>
              </a:ext>
            </a:extLst>
          </p:cNvPr>
          <p:cNvPicPr>
            <a:picLocks noChangeAspect="1"/>
          </p:cNvPicPr>
          <p:nvPr/>
        </p:nvPicPr>
        <p:blipFill>
          <a:blip r:embed="rId4" cstate="print">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tretch>
            <a:fillRect/>
          </a:stretch>
        </p:blipFill>
        <p:spPr>
          <a:xfrm rot="5400000">
            <a:off x="9480474" y="4179566"/>
            <a:ext cx="595241" cy="595241"/>
          </a:xfrm>
          <a:prstGeom prst="rect">
            <a:avLst/>
          </a:prstGeom>
        </p:spPr>
      </p:pic>
      <p:pic>
        <p:nvPicPr>
          <p:cNvPr id="9" name="Graphic 8" descr="Processor">
            <a:extLst>
              <a:ext uri="{FF2B5EF4-FFF2-40B4-BE49-F238E27FC236}">
                <a16:creationId xmlns="" xmlns:a16="http://schemas.microsoft.com/office/drawing/2014/main" id="{F8CC6798-E2D9-A83D-3F8B-3AAAB78EDBDB}"/>
              </a:ext>
            </a:extLst>
          </p:cNvPr>
          <p:cNvPicPr>
            <a:picLocks noChangeAspect="1"/>
          </p:cNvPicPr>
          <p:nvPr/>
        </p:nvPicPr>
        <p:blipFill>
          <a:blip r:embed="rId6" cstate="print">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tretch>
            <a:fillRect/>
          </a:stretch>
        </p:blipFill>
        <p:spPr>
          <a:xfrm>
            <a:off x="8847204" y="4504096"/>
            <a:ext cx="914400" cy="914400"/>
          </a:xfrm>
          <a:prstGeom prst="rect">
            <a:avLst/>
          </a:prstGeom>
        </p:spPr>
      </p:pic>
      <p:pic>
        <p:nvPicPr>
          <p:cNvPr id="11" name="Graphic 10" descr="Mathematics">
            <a:extLst>
              <a:ext uri="{FF2B5EF4-FFF2-40B4-BE49-F238E27FC236}">
                <a16:creationId xmlns="" xmlns:a16="http://schemas.microsoft.com/office/drawing/2014/main" id="{7F074EA4-52D4-3671-FCC6-22FB8CCFFAFA}"/>
              </a:ext>
            </a:extLst>
          </p:cNvPr>
          <p:cNvPicPr>
            <a:picLocks noChangeAspect="1"/>
          </p:cNvPicPr>
          <p:nvPr/>
        </p:nvPicPr>
        <p:blipFill>
          <a:blip r:embed="rId8" cstate="print">
            <a:extLst>
              <a:ext uri="{28A0092B-C50C-407E-A947-70E740481C1C}">
                <a14:useLocalDpi xmlns="" xmlns:a14="http://schemas.microsoft.com/office/drawing/2010/main" val="0"/>
              </a:ext>
              <a:ext uri="{96DAC541-7B7A-43D3-8B79-37D633B846F1}">
                <asvg:svgBlip xmlns="" xmlns:asvg="http://schemas.microsoft.com/office/drawing/2016/SVG/main" r:embed="rId9"/>
              </a:ext>
            </a:extLst>
          </a:blip>
          <a:stretch>
            <a:fillRect/>
          </a:stretch>
        </p:blipFill>
        <p:spPr>
          <a:xfrm>
            <a:off x="10299890" y="2038015"/>
            <a:ext cx="677435" cy="677435"/>
          </a:xfrm>
          <a:prstGeom prst="rect">
            <a:avLst/>
          </a:prstGeom>
        </p:spPr>
      </p:pic>
      <p:pic>
        <p:nvPicPr>
          <p:cNvPr id="5" name="Graphic 4" descr="Robot">
            <a:extLst>
              <a:ext uri="{FF2B5EF4-FFF2-40B4-BE49-F238E27FC236}">
                <a16:creationId xmlns="" xmlns:a16="http://schemas.microsoft.com/office/drawing/2014/main" id="{BD9A2F0B-0D92-5C31-8998-E125EB5AA8AE}"/>
              </a:ext>
            </a:extLst>
          </p:cNvPr>
          <p:cNvPicPr>
            <a:picLocks noChangeAspect="1"/>
          </p:cNvPicPr>
          <p:nvPr/>
        </p:nvPicPr>
        <p:blipFill>
          <a:blip r:embed="rId10">
            <a:extLst>
              <a:ext uri="{28A0092B-C50C-407E-A947-70E740481C1C}">
                <a14:useLocalDpi xmlns="" xmlns:a14="http://schemas.microsoft.com/office/drawing/2010/main" val="0"/>
              </a:ext>
              <a:ext uri="{96DAC541-7B7A-43D3-8B79-37D633B846F1}">
                <asvg:svgBlip xmlns="" xmlns:asvg="http://schemas.microsoft.com/office/drawing/2016/SVG/main" r:embed="rId11"/>
              </a:ext>
            </a:extLst>
          </a:blip>
          <a:stretch>
            <a:fillRect/>
          </a:stretch>
        </p:blipFill>
        <p:spPr>
          <a:xfrm>
            <a:off x="7065178" y="3956659"/>
            <a:ext cx="1147118" cy="1147118"/>
          </a:xfrm>
          <a:prstGeom prst="rect">
            <a:avLst/>
          </a:prstGeom>
        </p:spPr>
      </p:pic>
      <p:cxnSp>
        <p:nvCxnSpPr>
          <p:cNvPr id="8" name="Straight Connector 7">
            <a:extLst>
              <a:ext uri="{FF2B5EF4-FFF2-40B4-BE49-F238E27FC236}">
                <a16:creationId xmlns="" xmlns:a16="http://schemas.microsoft.com/office/drawing/2014/main" id="{66958066-484B-C90B-5A8F-55D1CB6BCC1F}"/>
              </a:ext>
            </a:extLst>
          </p:cNvPr>
          <p:cNvCxnSpPr>
            <a:cxnSpLocks/>
          </p:cNvCxnSpPr>
          <p:nvPr/>
        </p:nvCxnSpPr>
        <p:spPr>
          <a:xfrm>
            <a:off x="8433808" y="3303608"/>
            <a:ext cx="324624" cy="469321"/>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77DD9B52-5984-B6C3-904D-A82E20601F2F}"/>
              </a:ext>
            </a:extLst>
          </p:cNvPr>
          <p:cNvCxnSpPr>
            <a:cxnSpLocks/>
          </p:cNvCxnSpPr>
          <p:nvPr/>
        </p:nvCxnSpPr>
        <p:spPr>
          <a:xfrm flipH="1">
            <a:off x="8109185" y="3738056"/>
            <a:ext cx="649247" cy="627999"/>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89457171-9C80-45F7-C1D2-6F7949FF913C}"/>
              </a:ext>
            </a:extLst>
          </p:cNvPr>
          <p:cNvCxnSpPr>
            <a:cxnSpLocks/>
          </p:cNvCxnSpPr>
          <p:nvPr/>
        </p:nvCxnSpPr>
        <p:spPr>
          <a:xfrm>
            <a:off x="8728116" y="3726567"/>
            <a:ext cx="576288" cy="626530"/>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E5B369A3-E8E7-AC59-E64C-9432200F4F41}"/>
              </a:ext>
            </a:extLst>
          </p:cNvPr>
          <p:cNvCxnSpPr>
            <a:cxnSpLocks/>
          </p:cNvCxnSpPr>
          <p:nvPr/>
        </p:nvCxnSpPr>
        <p:spPr>
          <a:xfrm flipV="1">
            <a:off x="8728116" y="3499459"/>
            <a:ext cx="1716926" cy="227108"/>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0" name="Graphic 19" descr="Cloud Computing">
            <a:extLst>
              <a:ext uri="{FF2B5EF4-FFF2-40B4-BE49-F238E27FC236}">
                <a16:creationId xmlns="" xmlns:a16="http://schemas.microsoft.com/office/drawing/2014/main" id="{FA91E713-CA5E-A30A-8D43-E3A5805245D6}"/>
              </a:ext>
            </a:extLst>
          </p:cNvPr>
          <p:cNvPicPr>
            <a:picLocks noChangeAspect="1"/>
          </p:cNvPicPr>
          <p:nvPr/>
        </p:nvPicPr>
        <p:blipFill>
          <a:blip r:embed="rId12" cstate="print">
            <a:extLst>
              <a:ext uri="{28A0092B-C50C-407E-A947-70E740481C1C}">
                <a14:useLocalDpi xmlns="" xmlns:a14="http://schemas.microsoft.com/office/drawing/2010/main" val="0"/>
              </a:ext>
              <a:ext uri="{96DAC541-7B7A-43D3-8B79-37D633B846F1}">
                <asvg:svgBlip xmlns="" xmlns:asvg="http://schemas.microsoft.com/office/drawing/2016/SVG/main" r:embed="rId13"/>
              </a:ext>
            </a:extLst>
          </a:blip>
          <a:stretch>
            <a:fillRect/>
          </a:stretch>
        </p:blipFill>
        <p:spPr>
          <a:xfrm>
            <a:off x="10558161" y="3042259"/>
            <a:ext cx="914400" cy="914400"/>
          </a:xfrm>
          <a:prstGeom prst="rect">
            <a:avLst/>
          </a:prstGeom>
        </p:spPr>
      </p:pic>
      <p:cxnSp>
        <p:nvCxnSpPr>
          <p:cNvPr id="21" name="Straight Connector 20">
            <a:extLst>
              <a:ext uri="{FF2B5EF4-FFF2-40B4-BE49-F238E27FC236}">
                <a16:creationId xmlns="" xmlns:a16="http://schemas.microsoft.com/office/drawing/2014/main" id="{3F3B13A9-BBE7-9095-7A0F-8CAFD054EA03}"/>
              </a:ext>
            </a:extLst>
          </p:cNvPr>
          <p:cNvCxnSpPr>
            <a:cxnSpLocks/>
          </p:cNvCxnSpPr>
          <p:nvPr/>
        </p:nvCxnSpPr>
        <p:spPr>
          <a:xfrm flipV="1">
            <a:off x="8718632" y="2533426"/>
            <a:ext cx="1357083" cy="1186661"/>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10846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55E4F0F-A6AA-6903-F7F7-ED7FD5F81108}"/>
              </a:ext>
            </a:extLst>
          </p:cNvPr>
          <p:cNvSpPr>
            <a:spLocks noGrp="1"/>
          </p:cNvSpPr>
          <p:nvPr>
            <p:ph type="title"/>
          </p:nvPr>
        </p:nvSpPr>
        <p:spPr/>
        <p:txBody>
          <a:bodyPr>
            <a:normAutofit/>
          </a:bodyPr>
          <a:lstStyle/>
          <a:p>
            <a:r>
              <a:rPr lang="en-GB" b="1" dirty="0"/>
              <a:t>4. Methodology</a:t>
            </a:r>
          </a:p>
        </p:txBody>
      </p:sp>
      <p:graphicFrame>
        <p:nvGraphicFramePr>
          <p:cNvPr id="2" name="Content Placeholder 1">
            <a:extLst>
              <a:ext uri="{FF2B5EF4-FFF2-40B4-BE49-F238E27FC236}">
                <a16:creationId xmlns="" xmlns:a16="http://schemas.microsoft.com/office/drawing/2014/main" id="{D2EF663E-B1B3-A5C9-3F2E-BFF6AAA92938}"/>
              </a:ext>
            </a:extLst>
          </p:cNvPr>
          <p:cNvGraphicFramePr>
            <a:graphicFrameLocks noGrp="1"/>
          </p:cNvGraphicFramePr>
          <p:nvPr>
            <p:ph idx="1"/>
            <p:extLst>
              <p:ext uri="{D42A27DB-BD31-4B8C-83A1-F6EECF244321}">
                <p14:modId xmlns="" xmlns:p14="http://schemas.microsoft.com/office/powerpoint/2010/main" val="3383122162"/>
              </p:ext>
            </p:extLst>
          </p:nvPr>
        </p:nvGraphicFramePr>
        <p:xfrm>
          <a:off x="1227409" y="1224939"/>
          <a:ext cx="9580685" cy="4408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Robot">
            <a:extLst>
              <a:ext uri="{FF2B5EF4-FFF2-40B4-BE49-F238E27FC236}">
                <a16:creationId xmlns="" xmlns:a16="http://schemas.microsoft.com/office/drawing/2014/main" id="{FCA85705-9C68-E426-4F47-DDDCB8013DC1}"/>
              </a:ext>
            </a:extLst>
          </p:cNvPr>
          <p:cNvPicPr>
            <a:picLocks noChangeAspect="1"/>
          </p:cNvPicPr>
          <p:nvPr/>
        </p:nvPicPr>
        <p:blipFill>
          <a:blip r:embed="rId6">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p:blipFill>
        <p:spPr>
          <a:xfrm>
            <a:off x="10753663" y="2846449"/>
            <a:ext cx="1165103" cy="1165103"/>
          </a:xfrm>
          <a:prstGeom prst="rect">
            <a:avLst/>
          </a:prstGeom>
        </p:spPr>
      </p:pic>
      <p:pic>
        <p:nvPicPr>
          <p:cNvPr id="8" name="Graphic 7" descr="Head with gears">
            <a:extLst>
              <a:ext uri="{FF2B5EF4-FFF2-40B4-BE49-F238E27FC236}">
                <a16:creationId xmlns="" xmlns:a16="http://schemas.microsoft.com/office/drawing/2014/main" id="{8ECBFC58-A450-C1AD-02F6-9ABEAF0D6EBE}"/>
              </a:ext>
            </a:extLst>
          </p:cNvPr>
          <p:cNvPicPr>
            <a:picLocks noChangeAspect="1"/>
          </p:cNvPicPr>
          <p:nvPr/>
        </p:nvPicPr>
        <p:blipFill>
          <a:blip r:embed="rId9" cstate="print">
            <a:extLst>
              <a:ext uri="{28A0092B-C50C-407E-A947-70E740481C1C}">
                <a14:useLocalDpi xmlns="" xmlns:a14="http://schemas.microsoft.com/office/drawing/2010/main" val="0"/>
              </a:ext>
              <a:ext uri="{96DAC541-7B7A-43D3-8B79-37D633B846F1}">
                <asvg:svgBlip xmlns="" xmlns:asvg="http://schemas.microsoft.com/office/drawing/2016/SVG/main" r:embed="rId10"/>
              </a:ext>
            </a:extLst>
          </a:blip>
          <a:stretch>
            <a:fillRect/>
          </a:stretch>
        </p:blipFill>
        <p:spPr>
          <a:xfrm>
            <a:off x="550402" y="3224329"/>
            <a:ext cx="677007" cy="677007"/>
          </a:xfrm>
          <a:prstGeom prst="rect">
            <a:avLst/>
          </a:prstGeom>
        </p:spPr>
      </p:pic>
      <p:pic>
        <p:nvPicPr>
          <p:cNvPr id="10" name="Graphic 9" descr="Lightbulb and gear">
            <a:extLst>
              <a:ext uri="{FF2B5EF4-FFF2-40B4-BE49-F238E27FC236}">
                <a16:creationId xmlns="" xmlns:a16="http://schemas.microsoft.com/office/drawing/2014/main" id="{AD03961B-E235-CD37-AB16-885304264DF1}"/>
              </a:ext>
            </a:extLst>
          </p:cNvPr>
          <p:cNvPicPr>
            <a:picLocks noChangeAspect="1"/>
          </p:cNvPicPr>
          <p:nvPr/>
        </p:nvPicPr>
        <p:blipFill>
          <a:blip r:embed="rId11" cstate="print">
            <a:extLst>
              <a:ext uri="{28A0092B-C50C-407E-A947-70E740481C1C}">
                <a14:useLocalDpi xmlns="" xmlns:a14="http://schemas.microsoft.com/office/drawing/2010/main" val="0"/>
              </a:ext>
              <a:ext uri="{96DAC541-7B7A-43D3-8B79-37D633B846F1}">
                <asvg:svgBlip xmlns="" xmlns:asvg="http://schemas.microsoft.com/office/drawing/2016/SVG/main" r:embed="rId12"/>
              </a:ext>
            </a:extLst>
          </a:blip>
          <a:srcRect/>
          <a:stretch/>
        </p:blipFill>
        <p:spPr>
          <a:xfrm rot="20640550">
            <a:off x="389701" y="2787473"/>
            <a:ext cx="443216" cy="443216"/>
          </a:xfrm>
          <a:prstGeom prst="rect">
            <a:avLst/>
          </a:prstGeom>
        </p:spPr>
      </p:pic>
      <p:pic>
        <p:nvPicPr>
          <p:cNvPr id="12" name="Graphic 11" descr="Document">
            <a:extLst>
              <a:ext uri="{FF2B5EF4-FFF2-40B4-BE49-F238E27FC236}">
                <a16:creationId xmlns="" xmlns:a16="http://schemas.microsoft.com/office/drawing/2014/main" id="{B860DDC5-6401-0957-699C-1720FF9E08FE}"/>
              </a:ext>
            </a:extLst>
          </p:cNvPr>
          <p:cNvPicPr>
            <a:picLocks noChangeAspect="1"/>
          </p:cNvPicPr>
          <p:nvPr/>
        </p:nvPicPr>
        <p:blipFill>
          <a:blip r:embed="rId13" cstate="print">
            <a:extLst>
              <a:ext uri="{28A0092B-C50C-407E-A947-70E740481C1C}">
                <a14:useLocalDpi xmlns="" xmlns:a14="http://schemas.microsoft.com/office/drawing/2010/main" val="0"/>
              </a:ext>
              <a:ext uri="{96DAC541-7B7A-43D3-8B79-37D633B846F1}">
                <asvg:svgBlip xmlns="" xmlns:asvg="http://schemas.microsoft.com/office/drawing/2016/SVG/main" r:embed="rId14"/>
              </a:ext>
            </a:extLst>
          </a:blip>
          <a:stretch>
            <a:fillRect/>
          </a:stretch>
        </p:blipFill>
        <p:spPr>
          <a:xfrm rot="20153259">
            <a:off x="1991641" y="4416685"/>
            <a:ext cx="457693" cy="457693"/>
          </a:xfrm>
          <a:prstGeom prst="rect">
            <a:avLst/>
          </a:prstGeom>
        </p:spPr>
      </p:pic>
      <p:pic>
        <p:nvPicPr>
          <p:cNvPr id="14" name="Graphic 13" descr="Pencil">
            <a:extLst>
              <a:ext uri="{FF2B5EF4-FFF2-40B4-BE49-F238E27FC236}">
                <a16:creationId xmlns="" xmlns:a16="http://schemas.microsoft.com/office/drawing/2014/main" id="{C584E173-20BC-C42D-2086-691EEF7433C4}"/>
              </a:ext>
            </a:extLst>
          </p:cNvPr>
          <p:cNvPicPr>
            <a:picLocks noChangeAspect="1"/>
          </p:cNvPicPr>
          <p:nvPr/>
        </p:nvPicPr>
        <p:blipFill>
          <a:blip r:embed="rId15" cstate="print">
            <a:extLst>
              <a:ext uri="{28A0092B-C50C-407E-A947-70E740481C1C}">
                <a14:useLocalDpi xmlns="" xmlns:a14="http://schemas.microsoft.com/office/drawing/2010/main" val="0"/>
              </a:ext>
              <a:ext uri="{96DAC541-7B7A-43D3-8B79-37D633B846F1}">
                <asvg:svgBlip xmlns="" xmlns:asvg="http://schemas.microsoft.com/office/drawing/2016/SVG/main" r:embed="rId16"/>
              </a:ext>
            </a:extLst>
          </a:blip>
          <a:stretch>
            <a:fillRect/>
          </a:stretch>
        </p:blipFill>
        <p:spPr>
          <a:xfrm rot="20623457">
            <a:off x="2301152" y="4267547"/>
            <a:ext cx="420279" cy="420279"/>
          </a:xfrm>
          <a:prstGeom prst="rect">
            <a:avLst/>
          </a:prstGeom>
        </p:spPr>
      </p:pic>
      <p:pic>
        <p:nvPicPr>
          <p:cNvPr id="16" name="Graphic 15" descr="Plug">
            <a:extLst>
              <a:ext uri="{FF2B5EF4-FFF2-40B4-BE49-F238E27FC236}">
                <a16:creationId xmlns="" xmlns:a16="http://schemas.microsoft.com/office/drawing/2014/main" id="{3259EC30-FEB0-C3D4-6011-A21B0CDF54B7}"/>
              </a:ext>
            </a:extLst>
          </p:cNvPr>
          <p:cNvPicPr>
            <a:picLocks noChangeAspect="1"/>
          </p:cNvPicPr>
          <p:nvPr/>
        </p:nvPicPr>
        <p:blipFill>
          <a:blip r:embed="rId17" cstate="print">
            <a:extLst>
              <a:ext uri="{28A0092B-C50C-407E-A947-70E740481C1C}">
                <a14:useLocalDpi xmlns="" xmlns:a14="http://schemas.microsoft.com/office/drawing/2010/main" val="0"/>
              </a:ext>
              <a:ext uri="{96DAC541-7B7A-43D3-8B79-37D633B846F1}">
                <asvg:svgBlip xmlns="" xmlns:asvg="http://schemas.microsoft.com/office/drawing/2016/SVG/main" r:embed="rId18"/>
              </a:ext>
            </a:extLst>
          </a:blip>
          <a:stretch>
            <a:fillRect/>
          </a:stretch>
        </p:blipFill>
        <p:spPr>
          <a:xfrm>
            <a:off x="3667549" y="1791877"/>
            <a:ext cx="608753" cy="608753"/>
          </a:xfrm>
          <a:prstGeom prst="rect">
            <a:avLst/>
          </a:prstGeom>
        </p:spPr>
      </p:pic>
      <p:pic>
        <p:nvPicPr>
          <p:cNvPr id="18" name="Graphic 17" descr="Processor">
            <a:extLst>
              <a:ext uri="{FF2B5EF4-FFF2-40B4-BE49-F238E27FC236}">
                <a16:creationId xmlns="" xmlns:a16="http://schemas.microsoft.com/office/drawing/2014/main" id="{AF7F0C4E-DC24-4DDC-5E62-41F7BD7FF882}"/>
              </a:ext>
            </a:extLst>
          </p:cNvPr>
          <p:cNvPicPr>
            <a:picLocks noChangeAspect="1"/>
          </p:cNvPicPr>
          <p:nvPr/>
        </p:nvPicPr>
        <p:blipFill>
          <a:blip r:embed="rId19" cstate="print">
            <a:extLst>
              <a:ext uri="{28A0092B-C50C-407E-A947-70E740481C1C}">
                <a14:useLocalDpi xmlns="" xmlns:a14="http://schemas.microsoft.com/office/drawing/2010/main" val="0"/>
              </a:ext>
              <a:ext uri="{96DAC541-7B7A-43D3-8B79-37D633B846F1}">
                <asvg:svgBlip xmlns="" xmlns:asvg="http://schemas.microsoft.com/office/drawing/2016/SVG/main" r:embed="rId20"/>
              </a:ext>
            </a:extLst>
          </a:blip>
          <a:stretch>
            <a:fillRect/>
          </a:stretch>
        </p:blipFill>
        <p:spPr>
          <a:xfrm>
            <a:off x="4115413" y="2229639"/>
            <a:ext cx="520076" cy="520076"/>
          </a:xfrm>
          <a:prstGeom prst="rect">
            <a:avLst/>
          </a:prstGeom>
        </p:spPr>
      </p:pic>
      <p:pic>
        <p:nvPicPr>
          <p:cNvPr id="20" name="Graphic 19" descr="Lightbulb and pencil">
            <a:extLst>
              <a:ext uri="{FF2B5EF4-FFF2-40B4-BE49-F238E27FC236}">
                <a16:creationId xmlns="" xmlns:a16="http://schemas.microsoft.com/office/drawing/2014/main" id="{AB299767-1C5E-D02D-55DB-12B822386CF8}"/>
              </a:ext>
            </a:extLst>
          </p:cNvPr>
          <p:cNvPicPr>
            <a:picLocks noChangeAspect="1"/>
          </p:cNvPicPr>
          <p:nvPr/>
        </p:nvPicPr>
        <p:blipFill>
          <a:blip r:embed="rId21" cstate="print">
            <a:extLst>
              <a:ext uri="{28A0092B-C50C-407E-A947-70E740481C1C}">
                <a14:useLocalDpi xmlns="" xmlns:a14="http://schemas.microsoft.com/office/drawing/2010/main" val="0"/>
              </a:ext>
              <a:ext uri="{96DAC541-7B7A-43D3-8B79-37D633B846F1}">
                <asvg:svgBlip xmlns="" xmlns:asvg="http://schemas.microsoft.com/office/drawing/2016/SVG/main" r:embed="rId22"/>
              </a:ext>
            </a:extLst>
          </a:blip>
          <a:stretch>
            <a:fillRect/>
          </a:stretch>
        </p:blipFill>
        <p:spPr>
          <a:xfrm>
            <a:off x="5649421" y="4048361"/>
            <a:ext cx="736659" cy="736659"/>
          </a:xfrm>
          <a:prstGeom prst="rect">
            <a:avLst/>
          </a:prstGeom>
        </p:spPr>
      </p:pic>
      <p:pic>
        <p:nvPicPr>
          <p:cNvPr id="22" name="Graphic 21" descr="Nails">
            <a:extLst>
              <a:ext uri="{FF2B5EF4-FFF2-40B4-BE49-F238E27FC236}">
                <a16:creationId xmlns="" xmlns:a16="http://schemas.microsoft.com/office/drawing/2014/main" id="{D0B3D722-58A8-67C8-5F28-BA04C9135A09}"/>
              </a:ext>
            </a:extLst>
          </p:cNvPr>
          <p:cNvPicPr>
            <a:picLocks noChangeAspect="1"/>
          </p:cNvPicPr>
          <p:nvPr/>
        </p:nvPicPr>
        <p:blipFill>
          <a:blip r:embed="rId23" cstate="print">
            <a:extLst>
              <a:ext uri="{28A0092B-C50C-407E-A947-70E740481C1C}">
                <a14:useLocalDpi xmlns="" xmlns:a14="http://schemas.microsoft.com/office/drawing/2010/main" val="0"/>
              </a:ext>
              <a:ext uri="{96DAC541-7B7A-43D3-8B79-37D633B846F1}">
                <asvg:svgBlip xmlns="" xmlns:asvg="http://schemas.microsoft.com/office/drawing/2016/SVG/main" r:embed="rId24"/>
              </a:ext>
            </a:extLst>
          </a:blip>
          <a:stretch>
            <a:fillRect/>
          </a:stretch>
        </p:blipFill>
        <p:spPr>
          <a:xfrm>
            <a:off x="6889698" y="1877272"/>
            <a:ext cx="430913" cy="416906"/>
          </a:xfrm>
          <a:prstGeom prst="rect">
            <a:avLst/>
          </a:prstGeom>
        </p:spPr>
      </p:pic>
      <p:pic>
        <p:nvPicPr>
          <p:cNvPr id="24" name="Graphic 23" descr="Screwdriver">
            <a:extLst>
              <a:ext uri="{FF2B5EF4-FFF2-40B4-BE49-F238E27FC236}">
                <a16:creationId xmlns="" xmlns:a16="http://schemas.microsoft.com/office/drawing/2014/main" id="{68823DCA-67A0-2A43-A8BC-6F229970B118}"/>
              </a:ext>
            </a:extLst>
          </p:cNvPr>
          <p:cNvPicPr>
            <a:picLocks noChangeAspect="1"/>
          </p:cNvPicPr>
          <p:nvPr/>
        </p:nvPicPr>
        <p:blipFill>
          <a:blip r:embed="rId25" cstate="print">
            <a:extLst>
              <a:ext uri="{28A0092B-C50C-407E-A947-70E740481C1C}">
                <a14:useLocalDpi xmlns="" xmlns:a14="http://schemas.microsoft.com/office/drawing/2010/main" val="0"/>
              </a:ext>
              <a:ext uri="{96DAC541-7B7A-43D3-8B79-37D633B846F1}">
                <asvg:svgBlip xmlns="" xmlns:asvg="http://schemas.microsoft.com/office/drawing/2016/SVG/main" r:embed="rId26"/>
              </a:ext>
            </a:extLst>
          </a:blip>
          <a:stretch>
            <a:fillRect/>
          </a:stretch>
        </p:blipFill>
        <p:spPr>
          <a:xfrm flipH="1" flipV="1">
            <a:off x="7615626" y="1720001"/>
            <a:ext cx="464830" cy="449721"/>
          </a:xfrm>
          <a:prstGeom prst="rect">
            <a:avLst/>
          </a:prstGeom>
        </p:spPr>
      </p:pic>
      <p:pic>
        <p:nvPicPr>
          <p:cNvPr id="26" name="Graphic 25" descr="Plug">
            <a:extLst>
              <a:ext uri="{FF2B5EF4-FFF2-40B4-BE49-F238E27FC236}">
                <a16:creationId xmlns="" xmlns:a16="http://schemas.microsoft.com/office/drawing/2014/main" id="{EE0350EB-1521-A9BA-8717-BFB393CF5DDF}"/>
              </a:ext>
            </a:extLst>
          </p:cNvPr>
          <p:cNvPicPr>
            <a:picLocks noChangeAspect="1"/>
          </p:cNvPicPr>
          <p:nvPr/>
        </p:nvPicPr>
        <p:blipFill>
          <a:blip r:embed="rId27" cstate="print">
            <a:extLst>
              <a:ext uri="{28A0092B-C50C-407E-A947-70E740481C1C}">
                <a14:useLocalDpi xmlns="" xmlns:a14="http://schemas.microsoft.com/office/drawing/2010/main" val="0"/>
              </a:ext>
              <a:ext uri="{96DAC541-7B7A-43D3-8B79-37D633B846F1}">
                <asvg:svgBlip xmlns="" xmlns:asvg="http://schemas.microsoft.com/office/drawing/2016/SVG/main" r:embed="rId28"/>
              </a:ext>
            </a:extLst>
          </a:blip>
          <a:stretch>
            <a:fillRect/>
          </a:stretch>
        </p:blipFill>
        <p:spPr>
          <a:xfrm rot="16200000">
            <a:off x="7042047" y="2357827"/>
            <a:ext cx="320537" cy="331306"/>
          </a:xfrm>
          <a:prstGeom prst="rect">
            <a:avLst/>
          </a:prstGeom>
        </p:spPr>
      </p:pic>
      <p:pic>
        <p:nvPicPr>
          <p:cNvPr id="28" name="Graphic 27" descr="Processor">
            <a:extLst>
              <a:ext uri="{FF2B5EF4-FFF2-40B4-BE49-F238E27FC236}">
                <a16:creationId xmlns="" xmlns:a16="http://schemas.microsoft.com/office/drawing/2014/main" id="{C4A865DE-3952-D8C8-8278-8407FDAA0ADE}"/>
              </a:ext>
            </a:extLst>
          </p:cNvPr>
          <p:cNvPicPr>
            <a:picLocks noChangeAspect="1"/>
          </p:cNvPicPr>
          <p:nvPr/>
        </p:nvPicPr>
        <p:blipFill>
          <a:blip r:embed="rId29" cstate="print">
            <a:extLst>
              <a:ext uri="{28A0092B-C50C-407E-A947-70E740481C1C}">
                <a14:useLocalDpi xmlns="" xmlns:a14="http://schemas.microsoft.com/office/drawing/2010/main" val="0"/>
              </a:ext>
              <a:ext uri="{96DAC541-7B7A-43D3-8B79-37D633B846F1}">
                <asvg:svgBlip xmlns="" xmlns:asvg="http://schemas.microsoft.com/office/drawing/2016/SVG/main" r:embed="rId30"/>
              </a:ext>
            </a:extLst>
          </a:blip>
          <a:stretch>
            <a:fillRect/>
          </a:stretch>
        </p:blipFill>
        <p:spPr>
          <a:xfrm>
            <a:off x="7241694" y="2088579"/>
            <a:ext cx="401316" cy="388271"/>
          </a:xfrm>
          <a:prstGeom prst="rect">
            <a:avLst/>
          </a:prstGeom>
        </p:spPr>
      </p:pic>
      <p:pic>
        <p:nvPicPr>
          <p:cNvPr id="30" name="Graphic 29" descr="USB">
            <a:extLst>
              <a:ext uri="{FF2B5EF4-FFF2-40B4-BE49-F238E27FC236}">
                <a16:creationId xmlns="" xmlns:a16="http://schemas.microsoft.com/office/drawing/2014/main" id="{B09D5ACC-102B-AB45-CFB4-9D8DDC998EC0}"/>
              </a:ext>
            </a:extLst>
          </p:cNvPr>
          <p:cNvPicPr>
            <a:picLocks noChangeAspect="1"/>
          </p:cNvPicPr>
          <p:nvPr/>
        </p:nvPicPr>
        <p:blipFill>
          <a:blip r:embed="rId31" cstate="print">
            <a:extLst>
              <a:ext uri="{28A0092B-C50C-407E-A947-70E740481C1C}">
                <a14:useLocalDpi xmlns="" xmlns:a14="http://schemas.microsoft.com/office/drawing/2010/main" val="0"/>
              </a:ext>
              <a:ext uri="{96DAC541-7B7A-43D3-8B79-37D633B846F1}">
                <asvg:svgBlip xmlns="" xmlns:asvg="http://schemas.microsoft.com/office/drawing/2016/SVG/main" r:embed="rId32"/>
              </a:ext>
            </a:extLst>
          </a:blip>
          <a:stretch>
            <a:fillRect/>
          </a:stretch>
        </p:blipFill>
        <p:spPr>
          <a:xfrm>
            <a:off x="7574498" y="2384149"/>
            <a:ext cx="392304" cy="379552"/>
          </a:xfrm>
          <a:prstGeom prst="rect">
            <a:avLst/>
          </a:prstGeom>
        </p:spPr>
      </p:pic>
      <p:pic>
        <p:nvPicPr>
          <p:cNvPr id="32" name="Graphic 31" descr="Playbook">
            <a:extLst>
              <a:ext uri="{FF2B5EF4-FFF2-40B4-BE49-F238E27FC236}">
                <a16:creationId xmlns="" xmlns:a16="http://schemas.microsoft.com/office/drawing/2014/main" id="{14C79003-5818-305C-4B9C-7EADDC0702A4}"/>
              </a:ext>
            </a:extLst>
          </p:cNvPr>
          <p:cNvPicPr>
            <a:picLocks noChangeAspect="1"/>
          </p:cNvPicPr>
          <p:nvPr/>
        </p:nvPicPr>
        <p:blipFill>
          <a:blip r:embed="rId33" cstate="print">
            <a:extLst>
              <a:ext uri="{28A0092B-C50C-407E-A947-70E740481C1C}">
                <a14:useLocalDpi xmlns="" xmlns:a14="http://schemas.microsoft.com/office/drawing/2010/main" val="0"/>
              </a:ext>
              <a:ext uri="{96DAC541-7B7A-43D3-8B79-37D633B846F1}">
                <asvg:svgBlip xmlns="" xmlns:asvg="http://schemas.microsoft.com/office/drawing/2016/SVG/main" r:embed="rId34"/>
              </a:ext>
            </a:extLst>
          </a:blip>
          <a:stretch>
            <a:fillRect/>
          </a:stretch>
        </p:blipFill>
        <p:spPr>
          <a:xfrm>
            <a:off x="4244679" y="1734126"/>
            <a:ext cx="431787" cy="431787"/>
          </a:xfrm>
          <a:prstGeom prst="rect">
            <a:avLst/>
          </a:prstGeom>
        </p:spPr>
      </p:pic>
      <p:pic>
        <p:nvPicPr>
          <p:cNvPr id="34" name="Graphic 33" descr="Books">
            <a:extLst>
              <a:ext uri="{FF2B5EF4-FFF2-40B4-BE49-F238E27FC236}">
                <a16:creationId xmlns="" xmlns:a16="http://schemas.microsoft.com/office/drawing/2014/main" id="{3FFD68A8-D81C-187B-7104-114599C5C32F}"/>
              </a:ext>
            </a:extLst>
          </p:cNvPr>
          <p:cNvPicPr>
            <a:picLocks noChangeAspect="1"/>
          </p:cNvPicPr>
          <p:nvPr/>
        </p:nvPicPr>
        <p:blipFill>
          <a:blip r:embed="rId35" cstate="print">
            <a:extLst>
              <a:ext uri="{28A0092B-C50C-407E-A947-70E740481C1C}">
                <a14:useLocalDpi xmlns="" xmlns:a14="http://schemas.microsoft.com/office/drawing/2010/main" val="0"/>
              </a:ext>
              <a:ext uri="{96DAC541-7B7A-43D3-8B79-37D633B846F1}">
                <asvg:svgBlip xmlns="" xmlns:asvg="http://schemas.microsoft.com/office/drawing/2016/SVG/main" r:embed="rId36"/>
              </a:ext>
            </a:extLst>
          </a:blip>
          <a:stretch>
            <a:fillRect/>
          </a:stretch>
        </p:blipFill>
        <p:spPr>
          <a:xfrm>
            <a:off x="1718277" y="4099977"/>
            <a:ext cx="420279" cy="420279"/>
          </a:xfrm>
          <a:prstGeom prst="rect">
            <a:avLst/>
          </a:prstGeom>
        </p:spPr>
      </p:pic>
      <p:pic>
        <p:nvPicPr>
          <p:cNvPr id="36" name="Graphic 35" descr="Research">
            <a:extLst>
              <a:ext uri="{FF2B5EF4-FFF2-40B4-BE49-F238E27FC236}">
                <a16:creationId xmlns="" xmlns:a16="http://schemas.microsoft.com/office/drawing/2014/main" id="{FD9EE375-2795-8CAE-480A-242934E18CA8}"/>
              </a:ext>
            </a:extLst>
          </p:cNvPr>
          <p:cNvPicPr>
            <a:picLocks noChangeAspect="1"/>
          </p:cNvPicPr>
          <p:nvPr/>
        </p:nvPicPr>
        <p:blipFill>
          <a:blip r:embed="rId37" cstate="print">
            <a:extLst>
              <a:ext uri="{28A0092B-C50C-407E-A947-70E740481C1C}">
                <a14:useLocalDpi xmlns="" xmlns:a14="http://schemas.microsoft.com/office/drawing/2010/main" val="0"/>
              </a:ext>
              <a:ext uri="{96DAC541-7B7A-43D3-8B79-37D633B846F1}">
                <asvg:svgBlip xmlns="" xmlns:asvg="http://schemas.microsoft.com/office/drawing/2016/SVG/main" r:embed="rId38"/>
              </a:ext>
            </a:extLst>
          </a:blip>
          <a:stretch>
            <a:fillRect/>
          </a:stretch>
        </p:blipFill>
        <p:spPr>
          <a:xfrm>
            <a:off x="9112207" y="4368063"/>
            <a:ext cx="456939" cy="456939"/>
          </a:xfrm>
          <a:prstGeom prst="rect">
            <a:avLst/>
          </a:prstGeom>
        </p:spPr>
      </p:pic>
      <p:pic>
        <p:nvPicPr>
          <p:cNvPr id="38" name="Graphic 37" descr="Circles with arrows">
            <a:extLst>
              <a:ext uri="{FF2B5EF4-FFF2-40B4-BE49-F238E27FC236}">
                <a16:creationId xmlns="" xmlns:a16="http://schemas.microsoft.com/office/drawing/2014/main" id="{36EA4E92-DAE5-2343-C1A0-0425C443C0E0}"/>
              </a:ext>
            </a:extLst>
          </p:cNvPr>
          <p:cNvPicPr>
            <a:picLocks noChangeAspect="1"/>
          </p:cNvPicPr>
          <p:nvPr/>
        </p:nvPicPr>
        <p:blipFill>
          <a:blip r:embed="rId39" cstate="print">
            <a:extLst>
              <a:ext uri="{28A0092B-C50C-407E-A947-70E740481C1C}">
                <a14:useLocalDpi xmlns="" xmlns:a14="http://schemas.microsoft.com/office/drawing/2010/main" val="0"/>
              </a:ext>
              <a:ext uri="{96DAC541-7B7A-43D3-8B79-37D633B846F1}">
                <asvg:svgBlip xmlns="" xmlns:asvg="http://schemas.microsoft.com/office/drawing/2016/SVG/main" r:embed="rId40"/>
              </a:ext>
            </a:extLst>
          </a:blip>
          <a:stretch>
            <a:fillRect/>
          </a:stretch>
        </p:blipFill>
        <p:spPr>
          <a:xfrm>
            <a:off x="8837351" y="4069851"/>
            <a:ext cx="346840" cy="346840"/>
          </a:xfrm>
          <a:prstGeom prst="rect">
            <a:avLst/>
          </a:prstGeom>
        </p:spPr>
      </p:pic>
      <p:pic>
        <p:nvPicPr>
          <p:cNvPr id="40" name="Graphic 39" descr="Thumbs up sign">
            <a:extLst>
              <a:ext uri="{FF2B5EF4-FFF2-40B4-BE49-F238E27FC236}">
                <a16:creationId xmlns="" xmlns:a16="http://schemas.microsoft.com/office/drawing/2014/main" id="{9921D765-BC23-E095-2DE6-C53B3F773A15}"/>
              </a:ext>
            </a:extLst>
          </p:cNvPr>
          <p:cNvPicPr>
            <a:picLocks noChangeAspect="1"/>
          </p:cNvPicPr>
          <p:nvPr/>
        </p:nvPicPr>
        <p:blipFill>
          <a:blip r:embed="rId41" cstate="print">
            <a:extLst>
              <a:ext uri="{28A0092B-C50C-407E-A947-70E740481C1C}">
                <a14:useLocalDpi xmlns="" xmlns:a14="http://schemas.microsoft.com/office/drawing/2010/main" val="0"/>
              </a:ext>
              <a:ext uri="{96DAC541-7B7A-43D3-8B79-37D633B846F1}">
                <asvg:svgBlip xmlns="" xmlns:asvg="http://schemas.microsoft.com/office/drawing/2016/SVG/main" r:embed="rId42"/>
              </a:ext>
            </a:extLst>
          </a:blip>
          <a:stretch>
            <a:fillRect/>
          </a:stretch>
        </p:blipFill>
        <p:spPr>
          <a:xfrm>
            <a:off x="9417919" y="4138265"/>
            <a:ext cx="282974" cy="282974"/>
          </a:xfrm>
          <a:prstGeom prst="rect">
            <a:avLst/>
          </a:prstGeom>
        </p:spPr>
      </p:pic>
      <p:pic>
        <p:nvPicPr>
          <p:cNvPr id="42" name="Graphic 41" descr="Warning">
            <a:extLst>
              <a:ext uri="{FF2B5EF4-FFF2-40B4-BE49-F238E27FC236}">
                <a16:creationId xmlns="" xmlns:a16="http://schemas.microsoft.com/office/drawing/2014/main" id="{19AD1868-5197-76A3-4712-2DE853AA2C11}"/>
              </a:ext>
            </a:extLst>
          </p:cNvPr>
          <p:cNvPicPr>
            <a:picLocks noChangeAspect="1"/>
          </p:cNvPicPr>
          <p:nvPr/>
        </p:nvPicPr>
        <p:blipFill>
          <a:blip r:embed="rId43" cstate="print">
            <a:extLst>
              <a:ext uri="{28A0092B-C50C-407E-A947-70E740481C1C}">
                <a14:useLocalDpi xmlns="" xmlns:a14="http://schemas.microsoft.com/office/drawing/2010/main" val="0"/>
              </a:ext>
              <a:ext uri="{96DAC541-7B7A-43D3-8B79-37D633B846F1}">
                <asvg:svgBlip xmlns="" xmlns:asvg="http://schemas.microsoft.com/office/drawing/2016/SVG/main" r:embed="rId44"/>
              </a:ext>
            </a:extLst>
          </a:blip>
          <a:stretch>
            <a:fillRect/>
          </a:stretch>
        </p:blipFill>
        <p:spPr>
          <a:xfrm>
            <a:off x="8827407" y="4580850"/>
            <a:ext cx="284800" cy="284800"/>
          </a:xfrm>
          <a:prstGeom prst="rect">
            <a:avLst/>
          </a:prstGeom>
        </p:spPr>
      </p:pic>
      <p:sp>
        <p:nvSpPr>
          <p:cNvPr id="3" name="TextBox 2">
            <a:extLst>
              <a:ext uri="{FF2B5EF4-FFF2-40B4-BE49-F238E27FC236}">
                <a16:creationId xmlns="" xmlns:a16="http://schemas.microsoft.com/office/drawing/2014/main" id="{B0098ED3-F24A-C21E-2D79-2F1A5BC34366}"/>
              </a:ext>
            </a:extLst>
          </p:cNvPr>
          <p:cNvSpPr txBox="1"/>
          <p:nvPr/>
        </p:nvSpPr>
        <p:spPr>
          <a:xfrm>
            <a:off x="1300209" y="1527983"/>
            <a:ext cx="2067163" cy="1323439"/>
          </a:xfrm>
          <a:prstGeom prst="rect">
            <a:avLst/>
          </a:prstGeom>
          <a:solidFill>
            <a:schemeClr val="bg1"/>
          </a:solidFill>
        </p:spPr>
        <p:txBody>
          <a:bodyPr wrap="square" rtlCol="0">
            <a:spAutoFit/>
          </a:bodyPr>
          <a:lstStyle/>
          <a:p>
            <a:pPr algn="ctr"/>
            <a:r>
              <a:rPr lang="en-US" sz="2000" b="1" dirty="0"/>
              <a:t>1. Derivation of the governing equations of motion</a:t>
            </a:r>
            <a:endParaRPr lang="en-IN" sz="2000" b="1" dirty="0"/>
          </a:p>
        </p:txBody>
      </p:sp>
      <p:sp>
        <p:nvSpPr>
          <p:cNvPr id="5" name="TextBox 4">
            <a:extLst>
              <a:ext uri="{FF2B5EF4-FFF2-40B4-BE49-F238E27FC236}">
                <a16:creationId xmlns="" xmlns:a16="http://schemas.microsoft.com/office/drawing/2014/main" id="{6F7292B8-A59C-96E8-EC77-7A042B4B40AA}"/>
              </a:ext>
            </a:extLst>
          </p:cNvPr>
          <p:cNvSpPr txBox="1"/>
          <p:nvPr/>
        </p:nvSpPr>
        <p:spPr>
          <a:xfrm>
            <a:off x="3211097" y="3986602"/>
            <a:ext cx="2067163" cy="1015663"/>
          </a:xfrm>
          <a:prstGeom prst="rect">
            <a:avLst/>
          </a:prstGeom>
          <a:solidFill>
            <a:schemeClr val="bg1"/>
          </a:solidFill>
        </p:spPr>
        <p:txBody>
          <a:bodyPr wrap="square" rtlCol="0">
            <a:spAutoFit/>
          </a:bodyPr>
          <a:lstStyle/>
          <a:p>
            <a:pPr algn="ctr"/>
            <a:r>
              <a:rPr lang="en-US" sz="2000" b="1" dirty="0"/>
              <a:t>2. Development of the control system</a:t>
            </a:r>
            <a:endParaRPr lang="en-IN" sz="2000" b="1" dirty="0"/>
          </a:p>
        </p:txBody>
      </p:sp>
      <p:sp>
        <p:nvSpPr>
          <p:cNvPr id="7" name="TextBox 6">
            <a:extLst>
              <a:ext uri="{FF2B5EF4-FFF2-40B4-BE49-F238E27FC236}">
                <a16:creationId xmlns="" xmlns:a16="http://schemas.microsoft.com/office/drawing/2014/main" id="{4944CFC6-4700-2AF3-E5E2-95191ED33844}"/>
              </a:ext>
            </a:extLst>
          </p:cNvPr>
          <p:cNvSpPr txBox="1"/>
          <p:nvPr/>
        </p:nvSpPr>
        <p:spPr>
          <a:xfrm>
            <a:off x="4836027" y="2097146"/>
            <a:ext cx="2067163" cy="707886"/>
          </a:xfrm>
          <a:prstGeom prst="rect">
            <a:avLst/>
          </a:prstGeom>
          <a:solidFill>
            <a:schemeClr val="bg1"/>
          </a:solidFill>
        </p:spPr>
        <p:txBody>
          <a:bodyPr wrap="square" rtlCol="0">
            <a:spAutoFit/>
          </a:bodyPr>
          <a:lstStyle/>
          <a:p>
            <a:pPr algn="ctr"/>
            <a:r>
              <a:rPr lang="en-US" sz="2000" b="1" dirty="0"/>
              <a:t>3. Development of the Design</a:t>
            </a:r>
            <a:endParaRPr lang="en-IN" sz="2000" b="1" dirty="0"/>
          </a:p>
        </p:txBody>
      </p:sp>
      <p:sp>
        <p:nvSpPr>
          <p:cNvPr id="9" name="TextBox 8">
            <a:extLst>
              <a:ext uri="{FF2B5EF4-FFF2-40B4-BE49-F238E27FC236}">
                <a16:creationId xmlns="" xmlns:a16="http://schemas.microsoft.com/office/drawing/2014/main" id="{8D94F5BB-E9CB-D4FB-F806-0F07638E1BC3}"/>
              </a:ext>
            </a:extLst>
          </p:cNvPr>
          <p:cNvSpPr txBox="1"/>
          <p:nvPr/>
        </p:nvSpPr>
        <p:spPr>
          <a:xfrm>
            <a:off x="6552082" y="3986602"/>
            <a:ext cx="2067163" cy="1015663"/>
          </a:xfrm>
          <a:prstGeom prst="rect">
            <a:avLst/>
          </a:prstGeom>
          <a:solidFill>
            <a:schemeClr val="bg1"/>
          </a:solidFill>
        </p:spPr>
        <p:txBody>
          <a:bodyPr wrap="square" rtlCol="0">
            <a:spAutoFit/>
          </a:bodyPr>
          <a:lstStyle/>
          <a:p>
            <a:pPr algn="ctr"/>
            <a:r>
              <a:rPr lang="en-US" sz="2000" b="1" dirty="0"/>
              <a:t>4. Fabrication of the prototype</a:t>
            </a:r>
          </a:p>
          <a:p>
            <a:pPr algn="ctr"/>
            <a:endParaRPr lang="en-IN" sz="2000" b="1" dirty="0"/>
          </a:p>
        </p:txBody>
      </p:sp>
      <p:sp>
        <p:nvSpPr>
          <p:cNvPr id="11" name="TextBox 10">
            <a:extLst>
              <a:ext uri="{FF2B5EF4-FFF2-40B4-BE49-F238E27FC236}">
                <a16:creationId xmlns="" xmlns:a16="http://schemas.microsoft.com/office/drawing/2014/main" id="{DCEA2C93-E93C-0124-5035-3979FF226A9A}"/>
              </a:ext>
            </a:extLst>
          </p:cNvPr>
          <p:cNvSpPr txBox="1"/>
          <p:nvPr/>
        </p:nvSpPr>
        <p:spPr>
          <a:xfrm>
            <a:off x="8065423" y="1509531"/>
            <a:ext cx="1808767" cy="1323439"/>
          </a:xfrm>
          <a:prstGeom prst="rect">
            <a:avLst/>
          </a:prstGeom>
          <a:solidFill>
            <a:schemeClr val="bg1"/>
          </a:solidFill>
        </p:spPr>
        <p:txBody>
          <a:bodyPr wrap="square" rtlCol="0">
            <a:spAutoFit/>
          </a:bodyPr>
          <a:lstStyle/>
          <a:p>
            <a:pPr algn="ctr"/>
            <a:endParaRPr lang="en-US" sz="2000" b="1" dirty="0"/>
          </a:p>
          <a:p>
            <a:pPr algn="ctr"/>
            <a:r>
              <a:rPr lang="en-US" sz="2000" b="1" dirty="0"/>
              <a:t>5. Testing and validation of the Prototype</a:t>
            </a:r>
            <a:endParaRPr lang="en-IN" sz="2000" b="1" dirty="0"/>
          </a:p>
        </p:txBody>
      </p:sp>
      <p:cxnSp>
        <p:nvCxnSpPr>
          <p:cNvPr id="21" name="Straight Connector 20">
            <a:extLst>
              <a:ext uri="{FF2B5EF4-FFF2-40B4-BE49-F238E27FC236}">
                <a16:creationId xmlns="" xmlns:a16="http://schemas.microsoft.com/office/drawing/2014/main" id="{007AD7F4-E074-EBA3-E634-C827B1A8C729}"/>
              </a:ext>
            </a:extLst>
          </p:cNvPr>
          <p:cNvCxnSpPr>
            <a:cxnSpLocks/>
          </p:cNvCxnSpPr>
          <p:nvPr/>
        </p:nvCxnSpPr>
        <p:spPr>
          <a:xfrm>
            <a:off x="6013939" y="5002265"/>
            <a:ext cx="0" cy="814030"/>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E03AB87C-E1FB-6996-E0AD-80BAD6E90E3C}"/>
              </a:ext>
            </a:extLst>
          </p:cNvPr>
          <p:cNvCxnSpPr>
            <a:cxnSpLocks/>
          </p:cNvCxnSpPr>
          <p:nvPr/>
        </p:nvCxnSpPr>
        <p:spPr>
          <a:xfrm flipV="1">
            <a:off x="2212536" y="5816295"/>
            <a:ext cx="3801403" cy="40640"/>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30A0FD1B-1148-8361-77FF-B382259D5A04}"/>
              </a:ext>
            </a:extLst>
          </p:cNvPr>
          <p:cNvCxnSpPr>
            <a:cxnSpLocks/>
          </p:cNvCxnSpPr>
          <p:nvPr/>
        </p:nvCxnSpPr>
        <p:spPr>
          <a:xfrm flipV="1">
            <a:off x="2212536" y="5074615"/>
            <a:ext cx="0" cy="782320"/>
          </a:xfrm>
          <a:prstGeom prst="straightConnector1">
            <a:avLst/>
          </a:prstGeom>
          <a:ln w="5715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EEEABCF4-3F78-31B9-B6F3-B3889F4C2543}"/>
              </a:ext>
            </a:extLst>
          </p:cNvPr>
          <p:cNvSpPr txBox="1"/>
          <p:nvPr/>
        </p:nvSpPr>
        <p:spPr>
          <a:xfrm>
            <a:off x="6121400" y="5207200"/>
            <a:ext cx="5885629" cy="584775"/>
          </a:xfrm>
          <a:prstGeom prst="rect">
            <a:avLst/>
          </a:prstGeom>
          <a:noFill/>
        </p:spPr>
        <p:txBody>
          <a:bodyPr wrap="square" rtlCol="0">
            <a:spAutoFit/>
          </a:bodyPr>
          <a:lstStyle/>
          <a:p>
            <a:r>
              <a:rPr lang="en-US" sz="1600" dirty="0">
                <a:solidFill>
                  <a:srgbClr val="00B050"/>
                </a:solidFill>
              </a:rPr>
              <a:t>Iteration 1 – Simple Inverted Self-balancing robot (SBR) model</a:t>
            </a:r>
          </a:p>
          <a:p>
            <a:r>
              <a:rPr lang="en-US" sz="1600" dirty="0">
                <a:solidFill>
                  <a:srgbClr val="00B050"/>
                </a:solidFill>
              </a:rPr>
              <a:t>Iteration 2 – Double Inverted Pendulum </a:t>
            </a:r>
            <a:r>
              <a:rPr lang="en-US" sz="1600" dirty="0" smtClean="0">
                <a:solidFill>
                  <a:srgbClr val="00B050"/>
                </a:solidFill>
              </a:rPr>
              <a:t>SB-Robot</a:t>
            </a:r>
            <a:endParaRPr lang="en-IN" sz="1600" dirty="0">
              <a:solidFill>
                <a:srgbClr val="C00000"/>
              </a:solidFill>
            </a:endParaRPr>
          </a:p>
        </p:txBody>
      </p:sp>
    </p:spTree>
    <p:extLst>
      <p:ext uri="{BB962C8B-B14F-4D97-AF65-F5344CB8AC3E}">
        <p14:creationId xmlns="" xmlns:p14="http://schemas.microsoft.com/office/powerpoint/2010/main" val="221164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748AA1-34E2-E047-840F-FB2E8DB02FA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cs typeface="Calibri Light"/>
              </a:rPr>
              <a:t>5. Work </a:t>
            </a:r>
            <a:r>
              <a:rPr lang="en-US" b="1" dirty="0" smtClean="0">
                <a:cs typeface="Calibri Light"/>
              </a:rPr>
              <a:t>done</a:t>
            </a:r>
            <a:endParaRPr lang="en-US" b="1" dirty="0"/>
          </a:p>
        </p:txBody>
      </p:sp>
      <p:sp>
        <p:nvSpPr>
          <p:cNvPr id="8" name="Title 5">
            <a:extLst>
              <a:ext uri="{FF2B5EF4-FFF2-40B4-BE49-F238E27FC236}">
                <a16:creationId xmlns="" xmlns:a16="http://schemas.microsoft.com/office/drawing/2014/main" id="{AE4BA3EC-13DF-77CE-DFC7-EDF82D71B3EF}"/>
              </a:ext>
            </a:extLst>
          </p:cNvPr>
          <p:cNvSpPr txBox="1">
            <a:spLocks/>
          </p:cNvSpPr>
          <p:nvPr/>
        </p:nvSpPr>
        <p:spPr>
          <a:xfrm>
            <a:off x="812800" y="1338323"/>
            <a:ext cx="10257692" cy="7481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t>5.1 Prototype </a:t>
            </a:r>
            <a:r>
              <a:rPr lang="en-IN" sz="3200" b="1" dirty="0" smtClean="0"/>
              <a:t>Design evolution</a:t>
            </a:r>
            <a:endParaRPr lang="en-IN" sz="3200" b="1" dirty="0"/>
          </a:p>
        </p:txBody>
      </p:sp>
      <p:pic>
        <p:nvPicPr>
          <p:cNvPr id="5" name="DIP 6 - 3D Self balancing Demo_1">
            <a:hlinkClick r:id="" action="ppaction://media"/>
            <a:extLst>
              <a:ext uri="{FF2B5EF4-FFF2-40B4-BE49-F238E27FC236}">
                <a16:creationId xmlns="" xmlns:a16="http://schemas.microsoft.com/office/drawing/2014/main" id="{980E775B-6AE0-2A70-260D-86BC2B3A4DCE}"/>
              </a:ext>
            </a:extLst>
          </p:cNvPr>
          <p:cNvPicPr>
            <a:picLocks noChangeAspect="1"/>
          </p:cNvPicPr>
          <p:nvPr>
            <a:videoFile r:link="rId1"/>
            <p:extLst>
              <p:ext uri="{DAA4B4D4-6D71-4841-9C94-3DE7FCFB9230}">
                <p14:media xmlns="" xmlns:p14="http://schemas.microsoft.com/office/powerpoint/2010/main" r:embed="rId3"/>
              </p:ext>
            </p:extLst>
          </p:nvPr>
        </p:nvPicPr>
        <p:blipFill>
          <a:blip r:embed="rId4" cstate="print"/>
          <a:srcRect l="21092" t="28602" r="15485"/>
          <a:stretch>
            <a:fillRect/>
          </a:stretch>
        </p:blipFill>
        <p:spPr>
          <a:xfrm>
            <a:off x="364066" y="2387599"/>
            <a:ext cx="2015605" cy="2269067"/>
          </a:xfrm>
          <a:prstGeom prst="rect">
            <a:avLst/>
          </a:prstGeom>
        </p:spPr>
      </p:pic>
      <p:pic>
        <p:nvPicPr>
          <p:cNvPr id="6" name="Picture 5">
            <a:extLst>
              <a:ext uri="{FF2B5EF4-FFF2-40B4-BE49-F238E27FC236}">
                <a16:creationId xmlns="" xmlns:a16="http://schemas.microsoft.com/office/drawing/2014/main" id="{BD6CF1C4-B9E0-66CA-6249-F03FBF0F4A97}"/>
              </a:ext>
            </a:extLst>
          </p:cNvPr>
          <p:cNvPicPr>
            <a:picLocks noChangeAspect="1"/>
          </p:cNvPicPr>
          <p:nvPr/>
        </p:nvPicPr>
        <p:blipFill>
          <a:blip r:embed="rId5" cstate="print"/>
          <a:srcRect l="9282" r="4796"/>
          <a:stretch>
            <a:fillRect/>
          </a:stretch>
        </p:blipFill>
        <p:spPr>
          <a:xfrm>
            <a:off x="3048000" y="2396128"/>
            <a:ext cx="1820334" cy="2241278"/>
          </a:xfrm>
          <a:prstGeom prst="rect">
            <a:avLst/>
          </a:prstGeom>
        </p:spPr>
      </p:pic>
      <p:sp>
        <p:nvSpPr>
          <p:cNvPr id="7" name="Arrow: Right 6">
            <a:extLst>
              <a:ext uri="{FF2B5EF4-FFF2-40B4-BE49-F238E27FC236}">
                <a16:creationId xmlns="" xmlns:a16="http://schemas.microsoft.com/office/drawing/2014/main" id="{E4312DEF-B6E7-7FFE-CE98-4B3183384213}"/>
              </a:ext>
            </a:extLst>
          </p:cNvPr>
          <p:cNvSpPr/>
          <p:nvPr/>
        </p:nvSpPr>
        <p:spPr>
          <a:xfrm>
            <a:off x="2449283" y="3350908"/>
            <a:ext cx="522517" cy="45062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3B3F9809-ACD2-3B46-B303-334E50A6EF6C}"/>
              </a:ext>
            </a:extLst>
          </p:cNvPr>
          <p:cNvSpPr txBox="1"/>
          <p:nvPr/>
        </p:nvSpPr>
        <p:spPr>
          <a:xfrm>
            <a:off x="190819" y="4723810"/>
            <a:ext cx="2408448" cy="584775"/>
          </a:xfrm>
          <a:prstGeom prst="rect">
            <a:avLst/>
          </a:prstGeom>
          <a:noFill/>
        </p:spPr>
        <p:txBody>
          <a:bodyPr wrap="square" rtlCol="0">
            <a:spAutoFit/>
          </a:bodyPr>
          <a:lstStyle/>
          <a:p>
            <a:pPr algn="ctr"/>
            <a:r>
              <a:rPr lang="en-US" sz="1600" dirty="0"/>
              <a:t>figure </a:t>
            </a:r>
            <a:r>
              <a:rPr lang="en-US" sz="1600" dirty="0" smtClean="0"/>
              <a:t>10. </a:t>
            </a:r>
            <a:r>
              <a:rPr lang="en-US" sz="1600" dirty="0"/>
              <a:t>Illustration of 3D Self-Balancing</a:t>
            </a:r>
            <a:endParaRPr lang="en-IN" sz="1600" dirty="0"/>
          </a:p>
        </p:txBody>
      </p:sp>
      <p:sp>
        <p:nvSpPr>
          <p:cNvPr id="13" name="TextBox 12">
            <a:extLst>
              <a:ext uri="{FF2B5EF4-FFF2-40B4-BE49-F238E27FC236}">
                <a16:creationId xmlns="" xmlns:a16="http://schemas.microsoft.com/office/drawing/2014/main" id="{DDF93C66-4DD4-A4EA-A0F6-BD3443760CDC}"/>
              </a:ext>
            </a:extLst>
          </p:cNvPr>
          <p:cNvSpPr txBox="1"/>
          <p:nvPr/>
        </p:nvSpPr>
        <p:spPr>
          <a:xfrm>
            <a:off x="2876740" y="4749210"/>
            <a:ext cx="2245593" cy="584775"/>
          </a:xfrm>
          <a:prstGeom prst="rect">
            <a:avLst/>
          </a:prstGeom>
          <a:noFill/>
        </p:spPr>
        <p:txBody>
          <a:bodyPr wrap="square" rtlCol="0">
            <a:spAutoFit/>
          </a:bodyPr>
          <a:lstStyle/>
          <a:p>
            <a:pPr algn="ctr"/>
            <a:r>
              <a:rPr lang="en-US" sz="1600" dirty="0"/>
              <a:t>figure </a:t>
            </a:r>
            <a:r>
              <a:rPr lang="en-US" sz="1600" dirty="0" smtClean="0"/>
              <a:t>11. </a:t>
            </a:r>
            <a:r>
              <a:rPr lang="en-US" sz="1600" dirty="0"/>
              <a:t>Simplified draft of the robot</a:t>
            </a:r>
            <a:endParaRPr lang="en-IN" sz="1600" dirty="0"/>
          </a:p>
        </p:txBody>
      </p:sp>
      <p:sp>
        <p:nvSpPr>
          <p:cNvPr id="9" name="Arrow: Right 6">
            <a:extLst>
              <a:ext uri="{FF2B5EF4-FFF2-40B4-BE49-F238E27FC236}">
                <a16:creationId xmlns="" xmlns:a16="http://schemas.microsoft.com/office/drawing/2014/main" id="{E4312DEF-B6E7-7FFE-CE98-4B3183384213}"/>
              </a:ext>
            </a:extLst>
          </p:cNvPr>
          <p:cNvSpPr/>
          <p:nvPr/>
        </p:nvSpPr>
        <p:spPr>
          <a:xfrm>
            <a:off x="4930017" y="3359374"/>
            <a:ext cx="522517" cy="45062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10" name="Picture 9" descr="3DPVer FV.jpg"/>
          <p:cNvPicPr/>
          <p:nvPr/>
        </p:nvPicPr>
        <p:blipFill>
          <a:blip r:embed="rId6" cstate="print"/>
          <a:srcRect l="11998" r="11786"/>
          <a:stretch>
            <a:fillRect/>
          </a:stretch>
        </p:blipFill>
        <p:spPr>
          <a:xfrm>
            <a:off x="5528733" y="2408441"/>
            <a:ext cx="1642534" cy="2231292"/>
          </a:xfrm>
          <a:prstGeom prst="rect">
            <a:avLst/>
          </a:prstGeom>
        </p:spPr>
      </p:pic>
      <p:sp>
        <p:nvSpPr>
          <p:cNvPr id="11" name="TextBox 10">
            <a:extLst>
              <a:ext uri="{FF2B5EF4-FFF2-40B4-BE49-F238E27FC236}">
                <a16:creationId xmlns="" xmlns:a16="http://schemas.microsoft.com/office/drawing/2014/main" id="{DDF93C66-4DD4-A4EA-A0F6-BD3443760CDC}"/>
              </a:ext>
            </a:extLst>
          </p:cNvPr>
          <p:cNvSpPr txBox="1"/>
          <p:nvPr/>
        </p:nvSpPr>
        <p:spPr>
          <a:xfrm>
            <a:off x="5365941" y="4698409"/>
            <a:ext cx="2042392" cy="830997"/>
          </a:xfrm>
          <a:prstGeom prst="rect">
            <a:avLst/>
          </a:prstGeom>
          <a:noFill/>
        </p:spPr>
        <p:txBody>
          <a:bodyPr wrap="square" rtlCol="0">
            <a:spAutoFit/>
          </a:bodyPr>
          <a:lstStyle/>
          <a:p>
            <a:pPr algn="ctr"/>
            <a:r>
              <a:rPr lang="en-US" sz="1600" dirty="0"/>
              <a:t>figure </a:t>
            </a:r>
            <a:r>
              <a:rPr lang="en-US" sz="1600" dirty="0" smtClean="0"/>
              <a:t>12. 3D Printable Prototype Design </a:t>
            </a:r>
          </a:p>
          <a:p>
            <a:pPr algn="ctr"/>
            <a:r>
              <a:rPr lang="en-US" sz="1600" dirty="0" smtClean="0"/>
              <a:t>(Mk3 Version)</a:t>
            </a:r>
            <a:endParaRPr lang="en-IN" sz="1600" dirty="0"/>
          </a:p>
        </p:txBody>
      </p:sp>
      <p:sp>
        <p:nvSpPr>
          <p:cNvPr id="14" name="Arrow: Right 6">
            <a:extLst>
              <a:ext uri="{FF2B5EF4-FFF2-40B4-BE49-F238E27FC236}">
                <a16:creationId xmlns="" xmlns:a16="http://schemas.microsoft.com/office/drawing/2014/main" id="{E4312DEF-B6E7-7FFE-CE98-4B3183384213}"/>
              </a:ext>
            </a:extLst>
          </p:cNvPr>
          <p:cNvSpPr/>
          <p:nvPr/>
        </p:nvSpPr>
        <p:spPr>
          <a:xfrm>
            <a:off x="7258350" y="3376307"/>
            <a:ext cx="522517" cy="45062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15" name="Picture 14" descr="Mk6_Assembly-3 FVVV.jpg"/>
          <p:cNvPicPr/>
          <p:nvPr/>
        </p:nvPicPr>
        <p:blipFill>
          <a:blip r:embed="rId7" cstate="print"/>
          <a:srcRect l="16427" r="20429"/>
          <a:stretch>
            <a:fillRect/>
          </a:stretch>
        </p:blipFill>
        <p:spPr>
          <a:xfrm>
            <a:off x="7823200" y="2369040"/>
            <a:ext cx="1439334" cy="2236828"/>
          </a:xfrm>
          <a:prstGeom prst="rect">
            <a:avLst/>
          </a:prstGeom>
        </p:spPr>
      </p:pic>
      <p:sp>
        <p:nvSpPr>
          <p:cNvPr id="16" name="TextBox 15">
            <a:extLst>
              <a:ext uri="{FF2B5EF4-FFF2-40B4-BE49-F238E27FC236}">
                <a16:creationId xmlns="" xmlns:a16="http://schemas.microsoft.com/office/drawing/2014/main" id="{DDF93C66-4DD4-A4EA-A0F6-BD3443760CDC}"/>
              </a:ext>
            </a:extLst>
          </p:cNvPr>
          <p:cNvSpPr txBox="1"/>
          <p:nvPr/>
        </p:nvSpPr>
        <p:spPr>
          <a:xfrm>
            <a:off x="7355609" y="4681474"/>
            <a:ext cx="2296392" cy="1077218"/>
          </a:xfrm>
          <a:prstGeom prst="rect">
            <a:avLst/>
          </a:prstGeom>
          <a:noFill/>
        </p:spPr>
        <p:txBody>
          <a:bodyPr wrap="square" rtlCol="0">
            <a:spAutoFit/>
          </a:bodyPr>
          <a:lstStyle/>
          <a:p>
            <a:pPr algn="ctr"/>
            <a:r>
              <a:rPr lang="en-US" sz="1600" dirty="0"/>
              <a:t>figure </a:t>
            </a:r>
            <a:r>
              <a:rPr lang="en-US" sz="1600" dirty="0" smtClean="0"/>
              <a:t>13. Wood-sheet machining Prototype Design </a:t>
            </a:r>
          </a:p>
          <a:p>
            <a:pPr algn="ctr"/>
            <a:r>
              <a:rPr lang="en-US" sz="1600" dirty="0" smtClean="0"/>
              <a:t>(Mk6 Version)</a:t>
            </a:r>
            <a:endParaRPr lang="en-IN" sz="1600" dirty="0"/>
          </a:p>
        </p:txBody>
      </p:sp>
      <p:sp>
        <p:nvSpPr>
          <p:cNvPr id="17" name="Arrow: Right 6">
            <a:extLst>
              <a:ext uri="{FF2B5EF4-FFF2-40B4-BE49-F238E27FC236}">
                <a16:creationId xmlns="" xmlns:a16="http://schemas.microsoft.com/office/drawing/2014/main" id="{E4312DEF-B6E7-7FFE-CE98-4B3183384213}"/>
              </a:ext>
            </a:extLst>
          </p:cNvPr>
          <p:cNvSpPr/>
          <p:nvPr/>
        </p:nvSpPr>
        <p:spPr>
          <a:xfrm>
            <a:off x="9408882" y="3410174"/>
            <a:ext cx="522517" cy="45062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18" name="Picture 17" descr="Mk6_Assembly-3 FVVV.jpg"/>
          <p:cNvPicPr>
            <a:picLocks noChangeAspect="1"/>
          </p:cNvPicPr>
          <p:nvPr/>
        </p:nvPicPr>
        <p:blipFill>
          <a:blip r:embed="rId8" cstate="print"/>
          <a:srcRect l="16418" r="17910"/>
          <a:stretch>
            <a:fillRect/>
          </a:stretch>
        </p:blipFill>
        <p:spPr>
          <a:xfrm>
            <a:off x="10007600" y="2362200"/>
            <a:ext cx="1495693" cy="2277534"/>
          </a:xfrm>
          <a:prstGeom prst="rect">
            <a:avLst/>
          </a:prstGeom>
        </p:spPr>
      </p:pic>
      <p:sp>
        <p:nvSpPr>
          <p:cNvPr id="19" name="TextBox 18">
            <a:extLst>
              <a:ext uri="{FF2B5EF4-FFF2-40B4-BE49-F238E27FC236}">
                <a16:creationId xmlns="" xmlns:a16="http://schemas.microsoft.com/office/drawing/2014/main" id="{DDF93C66-4DD4-A4EA-A0F6-BD3443760CDC}"/>
              </a:ext>
            </a:extLst>
          </p:cNvPr>
          <p:cNvSpPr txBox="1"/>
          <p:nvPr/>
        </p:nvSpPr>
        <p:spPr>
          <a:xfrm>
            <a:off x="9667009" y="4715341"/>
            <a:ext cx="2296392" cy="1077218"/>
          </a:xfrm>
          <a:prstGeom prst="rect">
            <a:avLst/>
          </a:prstGeom>
          <a:noFill/>
        </p:spPr>
        <p:txBody>
          <a:bodyPr wrap="square" rtlCol="0">
            <a:spAutoFit/>
          </a:bodyPr>
          <a:lstStyle/>
          <a:p>
            <a:pPr algn="ctr"/>
            <a:r>
              <a:rPr lang="en-US" sz="1600" dirty="0"/>
              <a:t>figure </a:t>
            </a:r>
            <a:r>
              <a:rPr lang="en-US" sz="1600" dirty="0" smtClean="0"/>
              <a:t>14. Wood-sheet machining Prototype Design </a:t>
            </a:r>
          </a:p>
          <a:p>
            <a:pPr algn="ctr"/>
            <a:r>
              <a:rPr lang="en-US" sz="1600" dirty="0" smtClean="0"/>
              <a:t>(Mk7 Version)</a:t>
            </a:r>
            <a:endParaRPr lang="en-IN" sz="1600" dirty="0"/>
          </a:p>
        </p:txBody>
      </p:sp>
    </p:spTree>
    <p:extLst>
      <p:ext uri="{BB962C8B-B14F-4D97-AF65-F5344CB8AC3E}">
        <p14:creationId xmlns="" xmlns:p14="http://schemas.microsoft.com/office/powerpoint/2010/main" val="293130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 xmlns:a16="http://schemas.microsoft.com/office/drawing/2014/main" id="{AE4BA3EC-13DF-77CE-DFC7-EDF82D71B3EF}"/>
              </a:ext>
            </a:extLst>
          </p:cNvPr>
          <p:cNvSpPr txBox="1">
            <a:spLocks/>
          </p:cNvSpPr>
          <p:nvPr/>
        </p:nvSpPr>
        <p:spPr>
          <a:xfrm>
            <a:off x="660400" y="373123"/>
            <a:ext cx="10257692" cy="7481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smtClean="0"/>
              <a:t>5.2 Comparison of fabrication techniques</a:t>
            </a:r>
            <a:endParaRPr lang="en-IN" sz="3200" b="1" dirty="0"/>
          </a:p>
        </p:txBody>
      </p:sp>
      <p:graphicFrame>
        <p:nvGraphicFramePr>
          <p:cNvPr id="4" name="Table 3"/>
          <p:cNvGraphicFramePr>
            <a:graphicFrameLocks noGrp="1"/>
          </p:cNvGraphicFramePr>
          <p:nvPr/>
        </p:nvGraphicFramePr>
        <p:xfrm>
          <a:off x="931333" y="1134534"/>
          <a:ext cx="10185401" cy="4529939"/>
        </p:xfrm>
        <a:graphic>
          <a:graphicData uri="http://schemas.openxmlformats.org/drawingml/2006/table">
            <a:tbl>
              <a:tblPr/>
              <a:tblGrid>
                <a:gridCol w="955728"/>
                <a:gridCol w="3042290"/>
                <a:gridCol w="3042290"/>
                <a:gridCol w="3145093"/>
              </a:tblGrid>
              <a:tr h="364066">
                <a:tc>
                  <a:txBody>
                    <a:bodyPr/>
                    <a:lstStyle/>
                    <a:p>
                      <a:pPr>
                        <a:lnSpc>
                          <a:spcPct val="107000"/>
                        </a:lnSpc>
                        <a:spcAft>
                          <a:spcPts val="0"/>
                        </a:spcAft>
                      </a:pPr>
                      <a:r>
                        <a:rPr lang="en-US" sz="1200" b="1" dirty="0">
                          <a:latin typeface="Calibri"/>
                          <a:ea typeface="Calibri"/>
                          <a:cs typeface="Times New Roman"/>
                        </a:rPr>
                        <a:t>S. No</a:t>
                      </a:r>
                      <a:endParaRPr lang="en-US" sz="1100" dirty="0">
                        <a:latin typeface="Calibri"/>
                        <a:ea typeface="Calibri"/>
                        <a:cs typeface="Times New Roman"/>
                      </a:endParaRP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nSpc>
                          <a:spcPct val="107000"/>
                        </a:lnSpc>
                        <a:spcAft>
                          <a:spcPts val="0"/>
                        </a:spcAft>
                      </a:pPr>
                      <a:r>
                        <a:rPr lang="en-US" sz="1200" b="1">
                          <a:latin typeface="Calibri"/>
                          <a:ea typeface="Calibri"/>
                          <a:cs typeface="Times New Roman"/>
                        </a:rPr>
                        <a:t>Parameter</a:t>
                      </a:r>
                      <a:endParaRPr lang="en-US" sz="1100">
                        <a:latin typeface="Calibri"/>
                        <a:ea typeface="Calibri"/>
                        <a:cs typeface="Times New Roman"/>
                      </a:endParaRP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nSpc>
                          <a:spcPct val="107000"/>
                        </a:lnSpc>
                        <a:spcAft>
                          <a:spcPts val="0"/>
                        </a:spcAft>
                      </a:pPr>
                      <a:r>
                        <a:rPr lang="en-US" sz="1200" b="1" dirty="0">
                          <a:latin typeface="Calibri"/>
                          <a:ea typeface="Calibri"/>
                          <a:cs typeface="Times New Roman"/>
                        </a:rPr>
                        <a:t>3D </a:t>
                      </a:r>
                      <a:r>
                        <a:rPr lang="en-US" sz="1200" b="1" dirty="0" smtClean="0">
                          <a:latin typeface="Calibri"/>
                          <a:ea typeface="Calibri"/>
                          <a:cs typeface="Times New Roman"/>
                        </a:rPr>
                        <a:t>Printing (Mk 3)</a:t>
                      </a:r>
                      <a:endParaRPr lang="en-US" sz="1100" dirty="0">
                        <a:latin typeface="Calibri"/>
                        <a:ea typeface="Calibri"/>
                        <a:cs typeface="Times New Roman"/>
                      </a:endParaRP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nSpc>
                          <a:spcPct val="107000"/>
                        </a:lnSpc>
                        <a:spcAft>
                          <a:spcPts val="0"/>
                        </a:spcAft>
                      </a:pPr>
                      <a:r>
                        <a:rPr lang="en-US" sz="1200" b="1" dirty="0" smtClean="0">
                          <a:latin typeface="Calibri"/>
                          <a:ea typeface="Calibri"/>
                          <a:cs typeface="Times New Roman"/>
                        </a:rPr>
                        <a:t>Wood</a:t>
                      </a:r>
                      <a:r>
                        <a:rPr lang="en-US" sz="1200" b="1" baseline="0" dirty="0" smtClean="0">
                          <a:latin typeface="Calibri"/>
                          <a:ea typeface="Calibri"/>
                          <a:cs typeface="Times New Roman"/>
                        </a:rPr>
                        <a:t> Machined </a:t>
                      </a:r>
                      <a:r>
                        <a:rPr lang="en-US" sz="1200" b="1" dirty="0" smtClean="0">
                          <a:latin typeface="Calibri"/>
                          <a:ea typeface="Calibri"/>
                          <a:cs typeface="Times New Roman"/>
                        </a:rPr>
                        <a:t>Sheet Fabrication (Mk 7)</a:t>
                      </a:r>
                      <a:endParaRPr lang="en-US" sz="1100" dirty="0">
                        <a:latin typeface="Calibri"/>
                        <a:ea typeface="Calibri"/>
                        <a:cs typeface="Times New Roman"/>
                      </a:endParaRP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r>
              <a:tr h="2080977">
                <a:tc>
                  <a:txBody>
                    <a:bodyPr/>
                    <a:lstStyle/>
                    <a:p>
                      <a:pPr>
                        <a:lnSpc>
                          <a:spcPct val="107000"/>
                        </a:lnSpc>
                        <a:spcAft>
                          <a:spcPts val="0"/>
                        </a:spcAft>
                      </a:pPr>
                      <a:r>
                        <a:rPr lang="en-US" sz="1100" dirty="0">
                          <a:latin typeface="Calibri"/>
                          <a:ea typeface="Calibri"/>
                          <a:cs typeface="Times New Roman"/>
                        </a:rPr>
                        <a:t>1</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dirty="0" smtClean="0">
                          <a:latin typeface="Calibri"/>
                          <a:ea typeface="Calibri"/>
                          <a:cs typeface="Times New Roman"/>
                        </a:rPr>
                        <a:t>Illustration</a:t>
                      </a:r>
                      <a:endParaRPr lang="en-US" sz="1100" dirty="0">
                        <a:latin typeface="Calibri"/>
                        <a:ea typeface="Calibri"/>
                        <a:cs typeface="Times New Roman"/>
                      </a:endParaRP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endParaRPr lang="en-US" sz="1100" dirty="0" smtClean="0">
                        <a:latin typeface="Calibri"/>
                        <a:ea typeface="Calibri"/>
                        <a:cs typeface="Times New Roman"/>
                      </a:endParaRPr>
                    </a:p>
                    <a:p>
                      <a:pPr>
                        <a:lnSpc>
                          <a:spcPct val="107000"/>
                        </a:lnSpc>
                        <a:spcAft>
                          <a:spcPts val="0"/>
                        </a:spcAft>
                      </a:pPr>
                      <a:endParaRPr lang="en-US" sz="1100" dirty="0" smtClean="0">
                        <a:latin typeface="Calibri"/>
                        <a:ea typeface="Calibri"/>
                        <a:cs typeface="Times New Roman"/>
                      </a:endParaRPr>
                    </a:p>
                    <a:p>
                      <a:pPr>
                        <a:lnSpc>
                          <a:spcPct val="107000"/>
                        </a:lnSpc>
                        <a:spcAft>
                          <a:spcPts val="0"/>
                        </a:spcAft>
                      </a:pPr>
                      <a:endParaRPr lang="en-US" sz="1100" dirty="0" smtClean="0">
                        <a:latin typeface="Calibri"/>
                        <a:ea typeface="Calibri"/>
                        <a:cs typeface="Times New Roman"/>
                      </a:endParaRPr>
                    </a:p>
                    <a:p>
                      <a:pPr>
                        <a:lnSpc>
                          <a:spcPct val="107000"/>
                        </a:lnSpc>
                        <a:spcAft>
                          <a:spcPts val="0"/>
                        </a:spcAft>
                      </a:pPr>
                      <a:endParaRPr lang="en-US" sz="1100" dirty="0" smtClean="0">
                        <a:latin typeface="Calibri"/>
                        <a:ea typeface="Calibri"/>
                        <a:cs typeface="Times New Roman"/>
                      </a:endParaRPr>
                    </a:p>
                    <a:p>
                      <a:pPr>
                        <a:lnSpc>
                          <a:spcPct val="107000"/>
                        </a:lnSpc>
                        <a:spcAft>
                          <a:spcPts val="0"/>
                        </a:spcAft>
                      </a:pPr>
                      <a:endParaRPr lang="en-US" sz="1100" dirty="0" smtClean="0">
                        <a:latin typeface="Calibri"/>
                        <a:ea typeface="Calibri"/>
                        <a:cs typeface="Times New Roman"/>
                      </a:endParaRPr>
                    </a:p>
                    <a:p>
                      <a:pPr>
                        <a:lnSpc>
                          <a:spcPct val="107000"/>
                        </a:lnSpc>
                        <a:spcAft>
                          <a:spcPts val="0"/>
                        </a:spcAft>
                      </a:pPr>
                      <a:endParaRPr lang="en-US" sz="1100" dirty="0" smtClean="0">
                        <a:latin typeface="Calibri"/>
                        <a:ea typeface="Calibri"/>
                        <a:cs typeface="Times New Roman"/>
                      </a:endParaRPr>
                    </a:p>
                    <a:p>
                      <a:pPr>
                        <a:lnSpc>
                          <a:spcPct val="107000"/>
                        </a:lnSpc>
                        <a:spcAft>
                          <a:spcPts val="0"/>
                        </a:spcAft>
                      </a:pPr>
                      <a:endParaRPr lang="en-US" sz="1100" dirty="0" smtClean="0">
                        <a:latin typeface="Calibri"/>
                        <a:ea typeface="Calibri"/>
                        <a:cs typeface="Times New Roman"/>
                      </a:endParaRPr>
                    </a:p>
                    <a:p>
                      <a:pPr>
                        <a:lnSpc>
                          <a:spcPct val="107000"/>
                        </a:lnSpc>
                        <a:spcAft>
                          <a:spcPts val="0"/>
                        </a:spcAft>
                      </a:pPr>
                      <a:endParaRPr lang="en-US" sz="1100" dirty="0" smtClean="0">
                        <a:latin typeface="Calibri"/>
                        <a:ea typeface="Calibri"/>
                        <a:cs typeface="Times New Roman"/>
                      </a:endParaRPr>
                    </a:p>
                    <a:p>
                      <a:pPr>
                        <a:lnSpc>
                          <a:spcPct val="107000"/>
                        </a:lnSpc>
                        <a:spcAft>
                          <a:spcPts val="0"/>
                        </a:spcAft>
                      </a:pPr>
                      <a:endParaRPr lang="en-US" sz="1100" dirty="0">
                        <a:latin typeface="Calibri"/>
                        <a:ea typeface="Calibri"/>
                        <a:cs typeface="Times New Roman"/>
                      </a:endParaRP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endParaRPr lang="en-US" sz="1100" dirty="0">
                        <a:latin typeface="Calibri"/>
                        <a:ea typeface="Calibri"/>
                        <a:cs typeface="Times New Roman"/>
                      </a:endParaRP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600">
                <a:tc>
                  <a:txBody>
                    <a:bodyPr/>
                    <a:lstStyle/>
                    <a:p>
                      <a:pPr>
                        <a:lnSpc>
                          <a:spcPct val="107000"/>
                        </a:lnSpc>
                        <a:spcAft>
                          <a:spcPts val="0"/>
                        </a:spcAft>
                      </a:pPr>
                      <a:r>
                        <a:rPr lang="en-US" sz="1100" b="1" i="0">
                          <a:latin typeface="Calibri"/>
                          <a:ea typeface="Calibri"/>
                          <a:cs typeface="Times New Roman"/>
                        </a:rPr>
                        <a:t>2</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Bare Structural weight of the robot</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dirty="0" smtClean="0">
                          <a:latin typeface="Calibri"/>
                          <a:ea typeface="Calibri"/>
                          <a:cs typeface="Times New Roman"/>
                        </a:rPr>
                        <a:t>3.45 </a:t>
                      </a:r>
                      <a:r>
                        <a:rPr lang="en-US" sz="1100" b="1" i="0" dirty="0">
                          <a:latin typeface="Calibri"/>
                          <a:ea typeface="Calibri"/>
                          <a:cs typeface="Times New Roman"/>
                        </a:rPr>
                        <a:t>Kg</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dirty="0" smtClean="0">
                          <a:latin typeface="Calibri"/>
                          <a:ea typeface="Calibri"/>
                          <a:cs typeface="Times New Roman"/>
                        </a:rPr>
                        <a:t>2.2 </a:t>
                      </a:r>
                      <a:r>
                        <a:rPr lang="en-US" sz="1100" b="1" i="0" dirty="0">
                          <a:latin typeface="Calibri"/>
                          <a:ea typeface="Calibri"/>
                          <a:cs typeface="Times New Roman"/>
                        </a:rPr>
                        <a:t>Kg</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600">
                <a:tc>
                  <a:txBody>
                    <a:bodyPr/>
                    <a:lstStyle/>
                    <a:p>
                      <a:pPr>
                        <a:lnSpc>
                          <a:spcPct val="107000"/>
                        </a:lnSpc>
                        <a:spcAft>
                          <a:spcPts val="0"/>
                        </a:spcAft>
                      </a:pPr>
                      <a:r>
                        <a:rPr lang="en-US" sz="1100" b="1" i="0" dirty="0">
                          <a:latin typeface="Calibri"/>
                          <a:ea typeface="Calibri"/>
                          <a:cs typeface="Times New Roman"/>
                        </a:rPr>
                        <a:t>3</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Total weight of the robot</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5.6 Kg</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dirty="0" smtClean="0">
                          <a:latin typeface="Calibri"/>
                          <a:ea typeface="Calibri"/>
                          <a:cs typeface="Times New Roman"/>
                        </a:rPr>
                        <a:t>3.8 </a:t>
                      </a:r>
                      <a:r>
                        <a:rPr lang="en-US" sz="1100" b="1" i="0" dirty="0">
                          <a:latin typeface="Calibri"/>
                          <a:ea typeface="Calibri"/>
                          <a:cs typeface="Times New Roman"/>
                        </a:rPr>
                        <a:t>Kg</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600">
                <a:tc>
                  <a:txBody>
                    <a:bodyPr/>
                    <a:lstStyle/>
                    <a:p>
                      <a:pPr>
                        <a:lnSpc>
                          <a:spcPct val="107000"/>
                        </a:lnSpc>
                        <a:spcAft>
                          <a:spcPts val="0"/>
                        </a:spcAft>
                      </a:pPr>
                      <a:r>
                        <a:rPr lang="en-US" sz="1100" b="1" i="0">
                          <a:latin typeface="Calibri"/>
                          <a:ea typeface="Calibri"/>
                          <a:cs typeface="Times New Roman"/>
                        </a:rPr>
                        <a:t>4</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Materials cost for fabrication</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Rs. 3,500</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Rs.  1,500</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600">
                <a:tc>
                  <a:txBody>
                    <a:bodyPr/>
                    <a:lstStyle/>
                    <a:p>
                      <a:pPr>
                        <a:lnSpc>
                          <a:spcPct val="107000"/>
                        </a:lnSpc>
                        <a:spcAft>
                          <a:spcPts val="0"/>
                        </a:spcAft>
                      </a:pPr>
                      <a:r>
                        <a:rPr lang="en-US" sz="1100" b="1" i="0">
                          <a:latin typeface="Calibri"/>
                          <a:ea typeface="Calibri"/>
                          <a:cs typeface="Times New Roman"/>
                        </a:rPr>
                        <a:t>5</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Outsourcing cost</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dirty="0">
                          <a:latin typeface="Calibri"/>
                          <a:ea typeface="Calibri"/>
                          <a:cs typeface="Times New Roman"/>
                        </a:rPr>
                        <a:t>Rs. </a:t>
                      </a:r>
                      <a:r>
                        <a:rPr lang="en-US" sz="1100" b="1" i="0" dirty="0" smtClean="0">
                          <a:latin typeface="Calibri"/>
                          <a:ea typeface="Calibri"/>
                          <a:cs typeface="Times New Roman"/>
                        </a:rPr>
                        <a:t>51,000</a:t>
                      </a:r>
                      <a:endParaRPr lang="en-US" sz="1100" b="1" i="0" dirty="0">
                        <a:latin typeface="Calibri"/>
                        <a:ea typeface="Calibri"/>
                        <a:cs typeface="Times New Roman"/>
                      </a:endParaRP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Rs. 7,500</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600">
                <a:tc>
                  <a:txBody>
                    <a:bodyPr/>
                    <a:lstStyle/>
                    <a:p>
                      <a:pPr>
                        <a:lnSpc>
                          <a:spcPct val="107000"/>
                        </a:lnSpc>
                        <a:spcAft>
                          <a:spcPts val="0"/>
                        </a:spcAft>
                      </a:pPr>
                      <a:r>
                        <a:rPr lang="en-US" sz="1100" b="1" i="0" dirty="0">
                          <a:latin typeface="Calibri"/>
                          <a:ea typeface="Calibri"/>
                          <a:cs typeface="Times New Roman"/>
                        </a:rPr>
                        <a:t>6</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Total Cost of fabrication</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dirty="0">
                          <a:latin typeface="Calibri"/>
                          <a:ea typeface="Calibri"/>
                          <a:cs typeface="Times New Roman"/>
                        </a:rPr>
                        <a:t>Rs. </a:t>
                      </a:r>
                      <a:r>
                        <a:rPr lang="en-US" sz="1100" b="1" i="0" smtClean="0">
                          <a:latin typeface="Calibri"/>
                          <a:ea typeface="Calibri"/>
                          <a:cs typeface="Times New Roman"/>
                        </a:rPr>
                        <a:t>54,500</a:t>
                      </a:r>
                      <a:endParaRPr lang="en-US" sz="1100" b="1" i="0">
                        <a:latin typeface="Calibri"/>
                        <a:ea typeface="Calibri"/>
                        <a:cs typeface="Times New Roman"/>
                      </a:endParaRP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Rs. 9,000</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1896">
                <a:tc>
                  <a:txBody>
                    <a:bodyPr/>
                    <a:lstStyle/>
                    <a:p>
                      <a:r>
                        <a:rPr lang="en-US" b="1" i="0" dirty="0" smtClean="0"/>
                        <a:t>7</a:t>
                      </a:r>
                      <a:endParaRPr lang="en-US" b="1" i="0" dirty="0"/>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Fabrication time</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a:latin typeface="Calibri"/>
                          <a:ea typeface="Calibri"/>
                          <a:cs typeface="Times New Roman"/>
                        </a:rPr>
                        <a:t>(If only 1* CR10 3D Printer is available)</a:t>
                      </a:r>
                    </a:p>
                    <a:p>
                      <a:pPr>
                        <a:lnSpc>
                          <a:spcPct val="107000"/>
                        </a:lnSpc>
                        <a:spcAft>
                          <a:spcPts val="0"/>
                        </a:spcAft>
                      </a:pPr>
                      <a:r>
                        <a:rPr lang="en-US" sz="1100" b="1" i="0">
                          <a:latin typeface="Calibri"/>
                          <a:ea typeface="Calibri"/>
                          <a:cs typeface="Times New Roman"/>
                        </a:rPr>
                        <a:t>20 Days</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i="0" dirty="0">
                          <a:latin typeface="Calibri"/>
                          <a:ea typeface="Calibri"/>
                          <a:cs typeface="Times New Roman"/>
                        </a:rPr>
                        <a:t>2 Days</a:t>
                      </a:r>
                    </a:p>
                  </a:txBody>
                  <a:tcPr marL="68580" marR="68580" marT="36195" marB="361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Picture 4" descr="3DPVer IsoV.jpg"/>
          <p:cNvPicPr/>
          <p:nvPr/>
        </p:nvPicPr>
        <p:blipFill>
          <a:blip r:embed="rId2" cstate="print"/>
          <a:stretch>
            <a:fillRect/>
          </a:stretch>
        </p:blipFill>
        <p:spPr>
          <a:xfrm>
            <a:off x="5448000" y="1507067"/>
            <a:ext cx="1850268" cy="2016694"/>
          </a:xfrm>
          <a:prstGeom prst="rect">
            <a:avLst/>
          </a:prstGeom>
        </p:spPr>
      </p:pic>
      <p:pic>
        <p:nvPicPr>
          <p:cNvPr id="6" name="Picture 5" descr="Mk6_Assembly-3 FVVV.jpg"/>
          <p:cNvPicPr/>
          <p:nvPr/>
        </p:nvPicPr>
        <p:blipFill>
          <a:blip r:embed="rId3" cstate="print"/>
          <a:stretch>
            <a:fillRect/>
          </a:stretch>
        </p:blipFill>
        <p:spPr>
          <a:xfrm>
            <a:off x="8583279" y="1568792"/>
            <a:ext cx="1873055" cy="18730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942EF5AB-9039-BED1-4980-EAE7B53E631A}"/>
              </a:ext>
            </a:extLst>
          </p:cNvPr>
          <p:cNvSpPr>
            <a:spLocks noGrp="1"/>
          </p:cNvSpPr>
          <p:nvPr>
            <p:ph type="title"/>
          </p:nvPr>
        </p:nvSpPr>
        <p:spPr/>
        <p:txBody>
          <a:bodyPr/>
          <a:lstStyle/>
          <a:p>
            <a:r>
              <a:rPr lang="en-IN" b="1" dirty="0">
                <a:cs typeface="Calibri Light"/>
              </a:rPr>
              <a:t>Presentation Overview</a:t>
            </a:r>
          </a:p>
        </p:txBody>
      </p:sp>
      <p:sp>
        <p:nvSpPr>
          <p:cNvPr id="2" name="Content Placeholder 2">
            <a:extLst>
              <a:ext uri="{FF2B5EF4-FFF2-40B4-BE49-F238E27FC236}">
                <a16:creationId xmlns="" xmlns:a16="http://schemas.microsoft.com/office/drawing/2014/main" id="{93C34589-CE08-1D11-4593-8BBBC79D1C09}"/>
              </a:ext>
            </a:extLst>
          </p:cNvPr>
          <p:cNvSpPr txBox="1">
            <a:spLocks/>
          </p:cNvSpPr>
          <p:nvPr/>
        </p:nvSpPr>
        <p:spPr>
          <a:xfrm>
            <a:off x="1301261" y="1571748"/>
            <a:ext cx="5468816" cy="451680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sz="3600" dirty="0">
                <a:cs typeface="Calibri" panose="020F0502020204030204"/>
              </a:rPr>
              <a:t>Problem definition</a:t>
            </a:r>
          </a:p>
          <a:p>
            <a:pPr marL="514350" indent="-514350">
              <a:buFont typeface="+mj-lt"/>
              <a:buAutoNum type="arabicPeriod"/>
            </a:pPr>
            <a:r>
              <a:rPr lang="en-GB" sz="3600" dirty="0">
                <a:cs typeface="Calibri" panose="020F0502020204030204"/>
              </a:rPr>
              <a:t>Literature survey</a:t>
            </a:r>
          </a:p>
          <a:p>
            <a:pPr marL="514350" indent="-514350">
              <a:buFont typeface="+mj-lt"/>
              <a:buAutoNum type="arabicPeriod"/>
            </a:pPr>
            <a:r>
              <a:rPr lang="en-GB" sz="3600" dirty="0">
                <a:cs typeface="Calibri" panose="020F0502020204030204"/>
              </a:rPr>
              <a:t>Objectives of the Project</a:t>
            </a:r>
          </a:p>
          <a:p>
            <a:pPr marL="514350" indent="-514350">
              <a:buFont typeface="+mj-lt"/>
              <a:buAutoNum type="arabicPeriod"/>
            </a:pPr>
            <a:r>
              <a:rPr lang="en-GB" sz="3600" dirty="0">
                <a:cs typeface="Calibri" panose="020F0502020204030204"/>
              </a:rPr>
              <a:t>Methodology</a:t>
            </a:r>
          </a:p>
          <a:p>
            <a:pPr marL="514350" indent="-514350">
              <a:buFont typeface="+mj-lt"/>
              <a:buAutoNum type="arabicPeriod"/>
            </a:pPr>
            <a:r>
              <a:rPr lang="en-GB" sz="3600" dirty="0">
                <a:cs typeface="Calibri" panose="020F0502020204030204"/>
              </a:rPr>
              <a:t>Summary of work done</a:t>
            </a:r>
          </a:p>
          <a:p>
            <a:pPr marL="514350" indent="-514350">
              <a:buFont typeface="+mj-lt"/>
              <a:buAutoNum type="arabicPeriod"/>
            </a:pPr>
            <a:r>
              <a:rPr lang="en-GB" sz="3600" dirty="0">
                <a:cs typeface="Calibri" panose="020F0502020204030204"/>
              </a:rPr>
              <a:t>Results Obtained</a:t>
            </a:r>
          </a:p>
          <a:p>
            <a:pPr marL="514350" indent="-514350">
              <a:buFont typeface="+mj-lt"/>
              <a:buAutoNum type="arabicPeriod"/>
            </a:pPr>
            <a:r>
              <a:rPr lang="en-GB" sz="3600" dirty="0">
                <a:cs typeface="Calibri" panose="020F0502020204030204"/>
              </a:rPr>
              <a:t>Gantt </a:t>
            </a:r>
            <a:r>
              <a:rPr lang="en-GB" sz="3600" dirty="0" smtClean="0">
                <a:cs typeface="Calibri" panose="020F0502020204030204"/>
              </a:rPr>
              <a:t>chart</a:t>
            </a:r>
          </a:p>
          <a:p>
            <a:pPr marL="514350" indent="-514350">
              <a:buFont typeface="+mj-lt"/>
              <a:buAutoNum type="arabicPeriod"/>
            </a:pPr>
            <a:r>
              <a:rPr lang="en-GB" sz="3600" dirty="0" smtClean="0">
                <a:cs typeface="Calibri" panose="020F0502020204030204"/>
              </a:rPr>
              <a:t>Conclusion</a:t>
            </a:r>
            <a:endParaRPr lang="en-GB" sz="3600" dirty="0">
              <a:cs typeface="Calibri" panose="020F0502020204030204"/>
            </a:endParaRPr>
          </a:p>
          <a:p>
            <a:pPr marL="514350" indent="-514350">
              <a:buFont typeface="+mj-lt"/>
              <a:buAutoNum type="arabicPeriod"/>
            </a:pPr>
            <a:r>
              <a:rPr lang="en-GB" sz="3600" dirty="0">
                <a:cs typeface="Calibri" panose="020F0502020204030204"/>
              </a:rPr>
              <a:t>References</a:t>
            </a:r>
          </a:p>
        </p:txBody>
      </p:sp>
      <p:sp>
        <p:nvSpPr>
          <p:cNvPr id="8" name="TextBox 7">
            <a:extLst>
              <a:ext uri="{FF2B5EF4-FFF2-40B4-BE49-F238E27FC236}">
                <a16:creationId xmlns="" xmlns:a16="http://schemas.microsoft.com/office/drawing/2014/main" id="{C7597375-02F4-C0F5-717B-FDF692C3DADA}"/>
              </a:ext>
            </a:extLst>
          </p:cNvPr>
          <p:cNvSpPr txBox="1"/>
          <p:nvPr/>
        </p:nvSpPr>
        <p:spPr>
          <a:xfrm>
            <a:off x="6934729" y="5466541"/>
            <a:ext cx="4241271" cy="646331"/>
          </a:xfrm>
          <a:prstGeom prst="rect">
            <a:avLst/>
          </a:prstGeom>
          <a:noFill/>
        </p:spPr>
        <p:txBody>
          <a:bodyPr wrap="square" rtlCol="0">
            <a:spAutoFit/>
          </a:bodyPr>
          <a:lstStyle/>
          <a:p>
            <a:pPr algn="ctr"/>
            <a:r>
              <a:rPr lang="en-US" dirty="0"/>
              <a:t>figure 1. Two-wheeled self-balancing robot </a:t>
            </a:r>
            <a:r>
              <a:rPr lang="en-US" dirty="0" smtClean="0"/>
              <a:t>with robotic arm</a:t>
            </a:r>
            <a:endParaRPr lang="en-US" dirty="0"/>
          </a:p>
        </p:txBody>
      </p:sp>
      <p:pic>
        <p:nvPicPr>
          <p:cNvPr id="9" name="Picture 8" descr="Ams_With Cover.jpg"/>
          <p:cNvPicPr>
            <a:picLocks noChangeAspect="1"/>
          </p:cNvPicPr>
          <p:nvPr/>
        </p:nvPicPr>
        <p:blipFill>
          <a:blip r:embed="rId2"/>
          <a:stretch>
            <a:fillRect/>
          </a:stretch>
        </p:blipFill>
        <p:spPr>
          <a:xfrm>
            <a:off x="7082789" y="1354666"/>
            <a:ext cx="3940810" cy="3940810"/>
          </a:xfrm>
          <a:prstGeom prst="rect">
            <a:avLst/>
          </a:prstGeom>
        </p:spPr>
      </p:pic>
    </p:spTree>
    <p:extLst>
      <p:ext uri="{BB962C8B-B14F-4D97-AF65-F5344CB8AC3E}">
        <p14:creationId xmlns="" xmlns:p14="http://schemas.microsoft.com/office/powerpoint/2010/main" val="4069917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 xmlns:a16="http://schemas.microsoft.com/office/drawing/2014/main" id="{AE4BA3EC-13DF-77CE-DFC7-EDF82D71B3EF}"/>
              </a:ext>
            </a:extLst>
          </p:cNvPr>
          <p:cNvSpPr txBox="1">
            <a:spLocks/>
          </p:cNvSpPr>
          <p:nvPr/>
        </p:nvSpPr>
        <p:spPr>
          <a:xfrm>
            <a:off x="660400" y="373123"/>
            <a:ext cx="10257692" cy="7481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smtClean="0"/>
              <a:t>5.3 Wood Machined Sheet Fabrication (Mk7) Version</a:t>
            </a:r>
            <a:endParaRPr lang="en-IN" sz="3200" b="1" dirty="0"/>
          </a:p>
        </p:txBody>
      </p:sp>
      <p:pic>
        <p:nvPicPr>
          <p:cNvPr id="35843" name="Picture 3"/>
          <p:cNvPicPr>
            <a:picLocks noChangeAspect="1" noChangeArrowheads="1"/>
          </p:cNvPicPr>
          <p:nvPr/>
        </p:nvPicPr>
        <p:blipFill>
          <a:blip r:embed="rId2"/>
          <a:srcRect l="17847" r="18661"/>
          <a:stretch>
            <a:fillRect/>
          </a:stretch>
        </p:blipFill>
        <p:spPr bwMode="auto">
          <a:xfrm>
            <a:off x="1761067" y="937156"/>
            <a:ext cx="2947542" cy="4642378"/>
          </a:xfrm>
          <a:prstGeom prst="rect">
            <a:avLst/>
          </a:prstGeom>
          <a:noFill/>
          <a:ln w="9525">
            <a:noFill/>
            <a:miter lim="800000"/>
            <a:headEnd/>
            <a:tailEnd/>
          </a:ln>
          <a:effectLst/>
        </p:spPr>
      </p:pic>
      <p:sp>
        <p:nvSpPr>
          <p:cNvPr id="5" name="TextBox 4"/>
          <p:cNvSpPr txBox="1"/>
          <p:nvPr/>
        </p:nvSpPr>
        <p:spPr>
          <a:xfrm>
            <a:off x="685800" y="5748866"/>
            <a:ext cx="10693400" cy="369332"/>
          </a:xfrm>
          <a:prstGeom prst="rect">
            <a:avLst/>
          </a:prstGeom>
          <a:noFill/>
        </p:spPr>
        <p:txBody>
          <a:bodyPr wrap="square" rtlCol="0">
            <a:spAutoFit/>
          </a:bodyPr>
          <a:lstStyle/>
          <a:p>
            <a:r>
              <a:rPr lang="en-US" dirty="0" smtClean="0"/>
              <a:t>Figure 15. Illustration of the structural design of the robot – (a) Front view; (b) Side view; </a:t>
            </a:r>
            <a:r>
              <a:rPr lang="en-IN" dirty="0" smtClean="0"/>
              <a:t>(c) Isometric view</a:t>
            </a:r>
            <a:endParaRPr lang="en-US" dirty="0"/>
          </a:p>
        </p:txBody>
      </p:sp>
      <p:pic>
        <p:nvPicPr>
          <p:cNvPr id="6" name="Picture 5" descr="Ams_SV.jpg"/>
          <p:cNvPicPr>
            <a:picLocks noChangeAspect="1"/>
          </p:cNvPicPr>
          <p:nvPr/>
        </p:nvPicPr>
        <p:blipFill>
          <a:blip r:embed="rId3"/>
          <a:srcRect l="22532" r="24184"/>
          <a:stretch>
            <a:fillRect/>
          </a:stretch>
        </p:blipFill>
        <p:spPr>
          <a:xfrm>
            <a:off x="5105400" y="948266"/>
            <a:ext cx="1650195" cy="4639734"/>
          </a:xfrm>
          <a:prstGeom prst="rect">
            <a:avLst/>
          </a:prstGeom>
        </p:spPr>
      </p:pic>
      <p:pic>
        <p:nvPicPr>
          <p:cNvPr id="7" name="Picture 6" descr="Ams_IV.jpg"/>
          <p:cNvPicPr>
            <a:picLocks noChangeAspect="1"/>
          </p:cNvPicPr>
          <p:nvPr/>
        </p:nvPicPr>
        <p:blipFill>
          <a:blip r:embed="rId4"/>
          <a:srcRect l="17991" t="13882" r="17807" b="4508"/>
          <a:stretch>
            <a:fillRect/>
          </a:stretch>
        </p:blipFill>
        <p:spPr>
          <a:xfrm>
            <a:off x="7112000" y="956733"/>
            <a:ext cx="2730257" cy="4631267"/>
          </a:xfrm>
          <a:prstGeom prst="rect">
            <a:avLst/>
          </a:prstGeom>
        </p:spPr>
      </p:pic>
      <p:sp>
        <p:nvSpPr>
          <p:cNvPr id="8" name="Text Box 1"/>
          <p:cNvSpPr txBox="1">
            <a:spLocks noChangeArrowheads="1"/>
          </p:cNvSpPr>
          <p:nvPr/>
        </p:nvSpPr>
        <p:spPr bwMode="auto">
          <a:xfrm>
            <a:off x="1773767" y="958321"/>
            <a:ext cx="512233" cy="382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cs typeface="Arial" pitchFamily="34" charset="0"/>
              </a:rPr>
              <a:t>(a)</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Text Box 1"/>
          <p:cNvSpPr txBox="1">
            <a:spLocks noChangeArrowheads="1"/>
          </p:cNvSpPr>
          <p:nvPr/>
        </p:nvSpPr>
        <p:spPr bwMode="auto">
          <a:xfrm>
            <a:off x="5109634" y="975254"/>
            <a:ext cx="512233" cy="382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cs typeface="Arial" pitchFamily="34" charset="0"/>
              </a:rPr>
              <a:t>(b)</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Text Box 1"/>
          <p:cNvSpPr txBox="1">
            <a:spLocks noChangeArrowheads="1"/>
          </p:cNvSpPr>
          <p:nvPr/>
        </p:nvSpPr>
        <p:spPr bwMode="auto">
          <a:xfrm>
            <a:off x="7124700" y="958321"/>
            <a:ext cx="512233" cy="382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cs typeface="Arial" pitchFamily="34" charset="0"/>
              </a:rPr>
              <a:t>(c)</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biLevel thresh="50000"/>
          </a:blip>
          <a:srcRect t="5063" b="2809"/>
          <a:stretch>
            <a:fillRect/>
          </a:stretch>
        </p:blipFill>
        <p:spPr bwMode="auto">
          <a:xfrm>
            <a:off x="794808" y="203200"/>
            <a:ext cx="10583863" cy="5257800"/>
          </a:xfrm>
          <a:prstGeom prst="rect">
            <a:avLst/>
          </a:prstGeom>
          <a:noFill/>
          <a:ln w="9525">
            <a:noFill/>
            <a:miter lim="800000"/>
            <a:headEnd/>
            <a:tailEnd/>
          </a:ln>
          <a:effectLst/>
        </p:spPr>
      </p:pic>
      <p:sp>
        <p:nvSpPr>
          <p:cNvPr id="3" name="TextBox 2">
            <a:extLst>
              <a:ext uri="{FF2B5EF4-FFF2-40B4-BE49-F238E27FC236}">
                <a16:creationId xmlns="" xmlns:a16="http://schemas.microsoft.com/office/drawing/2014/main" id="{04C03ADF-8926-DD7E-5DBE-C456DF046DA8}"/>
              </a:ext>
            </a:extLst>
          </p:cNvPr>
          <p:cNvSpPr txBox="1"/>
          <p:nvPr/>
        </p:nvSpPr>
        <p:spPr>
          <a:xfrm>
            <a:off x="3327400" y="5644402"/>
            <a:ext cx="5713633" cy="369332"/>
          </a:xfrm>
          <a:prstGeom prst="rect">
            <a:avLst/>
          </a:prstGeom>
          <a:noFill/>
        </p:spPr>
        <p:txBody>
          <a:bodyPr wrap="square" rtlCol="0">
            <a:spAutoFit/>
          </a:bodyPr>
          <a:lstStyle/>
          <a:p>
            <a:pPr algn="ctr"/>
            <a:r>
              <a:rPr lang="en-US" dirty="0"/>
              <a:t>figure </a:t>
            </a:r>
            <a:r>
              <a:rPr lang="en-US" dirty="0" smtClean="0"/>
              <a:t>16. Dimensional details of the robot’s design</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 xmlns:a16="http://schemas.microsoft.com/office/drawing/2014/main" id="{04C03ADF-8926-DD7E-5DBE-C456DF046DA8}"/>
              </a:ext>
            </a:extLst>
          </p:cNvPr>
          <p:cNvSpPr txBox="1"/>
          <p:nvPr/>
        </p:nvSpPr>
        <p:spPr>
          <a:xfrm>
            <a:off x="3562232" y="6211669"/>
            <a:ext cx="4022534" cy="646331"/>
          </a:xfrm>
          <a:prstGeom prst="rect">
            <a:avLst/>
          </a:prstGeom>
          <a:noFill/>
        </p:spPr>
        <p:txBody>
          <a:bodyPr wrap="square" rtlCol="0">
            <a:spAutoFit/>
          </a:bodyPr>
          <a:lstStyle/>
          <a:p>
            <a:pPr algn="ctr"/>
            <a:r>
              <a:rPr lang="en-US" dirty="0"/>
              <a:t>figure </a:t>
            </a:r>
            <a:r>
              <a:rPr lang="en-US" dirty="0" smtClean="0"/>
              <a:t>17. </a:t>
            </a:r>
            <a:r>
              <a:rPr lang="en-US" dirty="0"/>
              <a:t>Illustration of the components used in the robot</a:t>
            </a:r>
            <a:endParaRPr lang="en-IN" dirty="0"/>
          </a:p>
        </p:txBody>
      </p:sp>
      <p:sp>
        <p:nvSpPr>
          <p:cNvPr id="41" name="TextBox 40">
            <a:extLst>
              <a:ext uri="{FF2B5EF4-FFF2-40B4-BE49-F238E27FC236}">
                <a16:creationId xmlns="" xmlns:a16="http://schemas.microsoft.com/office/drawing/2014/main" id="{51F09666-D727-7EE2-A0F5-86DA675BC7A8}"/>
              </a:ext>
            </a:extLst>
          </p:cNvPr>
          <p:cNvSpPr txBox="1"/>
          <p:nvPr/>
        </p:nvSpPr>
        <p:spPr>
          <a:xfrm>
            <a:off x="1409221" y="1980355"/>
            <a:ext cx="2045179" cy="584775"/>
          </a:xfrm>
          <a:prstGeom prst="rect">
            <a:avLst/>
          </a:prstGeom>
          <a:noFill/>
        </p:spPr>
        <p:txBody>
          <a:bodyPr wrap="square" rtlCol="0">
            <a:spAutoFit/>
          </a:bodyPr>
          <a:lstStyle/>
          <a:p>
            <a:r>
              <a:rPr lang="en-US"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7.4V 60Kg.cm Ultra torque servo motor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Box 41">
            <a:extLst>
              <a:ext uri="{FF2B5EF4-FFF2-40B4-BE49-F238E27FC236}">
                <a16:creationId xmlns="" xmlns:a16="http://schemas.microsoft.com/office/drawing/2014/main" id="{309B1011-403B-CFA0-1E09-21B5A8F3E103}"/>
              </a:ext>
            </a:extLst>
          </p:cNvPr>
          <p:cNvSpPr txBox="1"/>
          <p:nvPr/>
        </p:nvSpPr>
        <p:spPr>
          <a:xfrm>
            <a:off x="1327639" y="3980255"/>
            <a:ext cx="2175606" cy="584775"/>
          </a:xfrm>
          <a:prstGeom prst="rect">
            <a:avLst/>
          </a:prstGeom>
          <a:noFill/>
        </p:spPr>
        <p:txBody>
          <a:bodyPr wrap="square" rtlCol="0">
            <a:spAutoFit/>
          </a:bodyPr>
          <a:lstStyle/>
          <a:p>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6-Axis motion sensor </a:t>
            </a:r>
            <a:r>
              <a:rPr lang="en-US"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MPU6500 Gyroscope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Box 47">
            <a:extLst>
              <a:ext uri="{FF2B5EF4-FFF2-40B4-BE49-F238E27FC236}">
                <a16:creationId xmlns="" xmlns:a16="http://schemas.microsoft.com/office/drawing/2014/main" id="{D7B1D558-ADF3-4252-99C7-0AD30DBBB5BC}"/>
              </a:ext>
            </a:extLst>
          </p:cNvPr>
          <p:cNvSpPr txBox="1"/>
          <p:nvPr/>
        </p:nvSpPr>
        <p:spPr>
          <a:xfrm>
            <a:off x="7777818" y="4616830"/>
            <a:ext cx="2322915" cy="830997"/>
          </a:xfrm>
          <a:prstGeom prst="rect">
            <a:avLst/>
          </a:prstGeom>
          <a:noFill/>
        </p:spPr>
        <p:txBody>
          <a:bodyPr wrap="square">
            <a:spAutoFit/>
          </a:bodyPr>
          <a:lstStyle/>
          <a:p>
            <a:r>
              <a:rPr lang="en-US" sz="1600" dirty="0">
                <a:solidFill>
                  <a:srgbClr val="000000"/>
                </a:solidFill>
                <a:effectLst/>
                <a:latin typeface="Times New Roman" panose="02020603050405020304" pitchFamily="18" charset="0"/>
                <a:ea typeface="Calibri" panose="020F0502020204030204" pitchFamily="34" charset="0"/>
              </a:rPr>
              <a:t>Orange OG555 High Torque DC Motor 500 RPM 45.8 N-cm</a:t>
            </a:r>
            <a:endParaRPr lang="en-IN" sz="1600" dirty="0"/>
          </a:p>
        </p:txBody>
      </p:sp>
      <p:sp>
        <p:nvSpPr>
          <p:cNvPr id="50" name="TextBox 49">
            <a:extLst>
              <a:ext uri="{FF2B5EF4-FFF2-40B4-BE49-F238E27FC236}">
                <a16:creationId xmlns="" xmlns:a16="http://schemas.microsoft.com/office/drawing/2014/main" id="{B317C915-0350-C85C-F42D-3FA4967AE215}"/>
              </a:ext>
            </a:extLst>
          </p:cNvPr>
          <p:cNvSpPr txBox="1"/>
          <p:nvPr/>
        </p:nvSpPr>
        <p:spPr>
          <a:xfrm>
            <a:off x="7611962" y="238134"/>
            <a:ext cx="1455838" cy="338554"/>
          </a:xfrm>
          <a:prstGeom prst="rect">
            <a:avLst/>
          </a:prstGeom>
          <a:noFill/>
        </p:spPr>
        <p:txBody>
          <a:bodyPr wrap="square">
            <a:spAutoFit/>
          </a:bodyPr>
          <a:lstStyle/>
          <a:p>
            <a:r>
              <a:rPr lang="en-US" sz="16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Arduino Mega</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Box 51">
            <a:extLst>
              <a:ext uri="{FF2B5EF4-FFF2-40B4-BE49-F238E27FC236}">
                <a16:creationId xmlns="" xmlns:a16="http://schemas.microsoft.com/office/drawing/2014/main" id="{FCC48028-2AFA-57DF-6C8F-2A635A054F30}"/>
              </a:ext>
            </a:extLst>
          </p:cNvPr>
          <p:cNvSpPr txBox="1"/>
          <p:nvPr/>
        </p:nvSpPr>
        <p:spPr>
          <a:xfrm>
            <a:off x="7846162" y="2839375"/>
            <a:ext cx="1914927" cy="584775"/>
          </a:xfrm>
          <a:prstGeom prst="rect">
            <a:avLst/>
          </a:prstGeom>
          <a:noFill/>
        </p:spPr>
        <p:txBody>
          <a:bodyPr wrap="square">
            <a:spAutoFit/>
          </a:bodyPr>
          <a:lstStyle/>
          <a:p>
            <a:r>
              <a:rPr lang="en-US"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14.8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 </a:t>
            </a:r>
            <a:r>
              <a:rPr lang="en-US"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Rechargeable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Li-Ion battery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Box 53">
            <a:extLst>
              <a:ext uri="{FF2B5EF4-FFF2-40B4-BE49-F238E27FC236}">
                <a16:creationId xmlns="" xmlns:a16="http://schemas.microsoft.com/office/drawing/2014/main" id="{B8814971-D0B9-1ACF-2BBE-A4E0E0137354}"/>
              </a:ext>
            </a:extLst>
          </p:cNvPr>
          <p:cNvSpPr txBox="1"/>
          <p:nvPr/>
        </p:nvSpPr>
        <p:spPr>
          <a:xfrm>
            <a:off x="1821594" y="3602619"/>
            <a:ext cx="1548140" cy="338554"/>
          </a:xfrm>
          <a:prstGeom prst="rect">
            <a:avLst/>
          </a:prstGeom>
          <a:noFill/>
        </p:spPr>
        <p:txBody>
          <a:bodyPr wrap="square">
            <a:spAutoFit/>
          </a:bodyPr>
          <a:lstStyle/>
          <a:p>
            <a:r>
              <a:rPr lang="en-US"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M6 300mm Rod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Box 56">
            <a:extLst>
              <a:ext uri="{FF2B5EF4-FFF2-40B4-BE49-F238E27FC236}">
                <a16:creationId xmlns="" xmlns:a16="http://schemas.microsoft.com/office/drawing/2014/main" id="{15299B05-A4A7-FA89-5289-11AF22511A67}"/>
              </a:ext>
            </a:extLst>
          </p:cNvPr>
          <p:cNvSpPr txBox="1"/>
          <p:nvPr/>
        </p:nvSpPr>
        <p:spPr>
          <a:xfrm>
            <a:off x="1799356" y="5039620"/>
            <a:ext cx="1609797" cy="584775"/>
          </a:xfrm>
          <a:prstGeom prst="rect">
            <a:avLst/>
          </a:prstGeom>
          <a:noFill/>
        </p:spPr>
        <p:txBody>
          <a:bodyPr wrap="square">
            <a:spAutoFit/>
          </a:bodyPr>
          <a:lstStyle/>
          <a:p>
            <a:r>
              <a:rPr lang="en-US"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125mm Diameter wheels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9" name="Picture 28"/>
          <p:cNvPicPr/>
          <p:nvPr/>
        </p:nvPicPr>
        <p:blipFill>
          <a:blip r:embed="rId2"/>
          <a:srcRect l="18267" r="17564"/>
          <a:stretch>
            <a:fillRect/>
          </a:stretch>
        </p:blipFill>
        <p:spPr bwMode="auto">
          <a:xfrm>
            <a:off x="3682999" y="146465"/>
            <a:ext cx="3742266" cy="6042668"/>
          </a:xfrm>
          <a:prstGeom prst="rect">
            <a:avLst/>
          </a:prstGeom>
          <a:ln>
            <a:noFill/>
          </a:ln>
          <a:extLst>
            <a:ext uri="{53640926-AAD7-44D8-BBD7-CCE9431645EC}">
              <a14:shadowObscured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a:ext>
          </a:extLst>
        </p:spPr>
      </p:pic>
      <p:pic>
        <p:nvPicPr>
          <p:cNvPr id="1026" name="Picture 2"/>
          <p:cNvPicPr>
            <a:picLocks noChangeAspect="1" noChangeArrowheads="1"/>
          </p:cNvPicPr>
          <p:nvPr/>
        </p:nvPicPr>
        <p:blipFill>
          <a:blip r:embed="rId3" cstate="print"/>
          <a:srcRect/>
          <a:stretch>
            <a:fillRect/>
          </a:stretch>
        </p:blipFill>
        <p:spPr bwMode="auto">
          <a:xfrm>
            <a:off x="290270" y="3751710"/>
            <a:ext cx="1073584" cy="973666"/>
          </a:xfrm>
          <a:prstGeom prst="rect">
            <a:avLst/>
          </a:prstGeom>
          <a:noFill/>
          <a:ln w="9525">
            <a:noFill/>
            <a:miter lim="800000"/>
            <a:headEnd/>
            <a:tailEnd/>
          </a:ln>
          <a:effectLst/>
        </p:spPr>
      </p:pic>
      <p:pic>
        <p:nvPicPr>
          <p:cNvPr id="43" name="Picture 42"/>
          <p:cNvPicPr/>
          <p:nvPr/>
        </p:nvPicPr>
        <p:blipFill>
          <a:blip r:embed="rId4"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a:xfrm>
            <a:off x="243417" y="1809750"/>
            <a:ext cx="1085850" cy="958849"/>
          </a:xfrm>
          <a:prstGeom prst="rect">
            <a:avLst/>
          </a:prstGeom>
        </p:spPr>
      </p:pic>
      <p:pic>
        <p:nvPicPr>
          <p:cNvPr id="64" name="Picture 63" descr="20230513_105451.jpg"/>
          <p:cNvPicPr/>
          <p:nvPr/>
        </p:nvPicPr>
        <p:blipFill>
          <a:blip r:embed="rId5" cstate="print"/>
          <a:stretch>
            <a:fillRect/>
          </a:stretch>
        </p:blipFill>
        <p:spPr>
          <a:xfrm>
            <a:off x="670855" y="4860193"/>
            <a:ext cx="1101934" cy="1067777"/>
          </a:xfrm>
          <a:prstGeom prst="rect">
            <a:avLst/>
          </a:prstGeom>
        </p:spPr>
      </p:pic>
      <p:sp>
        <p:nvSpPr>
          <p:cNvPr id="67" name="TextBox 66">
            <a:extLst>
              <a:ext uri="{FF2B5EF4-FFF2-40B4-BE49-F238E27FC236}">
                <a16:creationId xmlns="" xmlns:a16="http://schemas.microsoft.com/office/drawing/2014/main" id="{B8814971-D0B9-1ACF-2BBE-A4E0E0137354}"/>
              </a:ext>
            </a:extLst>
          </p:cNvPr>
          <p:cNvSpPr txBox="1"/>
          <p:nvPr/>
        </p:nvSpPr>
        <p:spPr>
          <a:xfrm>
            <a:off x="1279727" y="3221620"/>
            <a:ext cx="2106939" cy="338554"/>
          </a:xfrm>
          <a:prstGeom prst="rect">
            <a:avLst/>
          </a:prstGeom>
          <a:noFill/>
        </p:spPr>
        <p:txBody>
          <a:bodyPr wrap="square">
            <a:spAutoFit/>
          </a:bodyPr>
          <a:lstStyle/>
          <a:p>
            <a:r>
              <a:rPr lang="en-US"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6mm thick MDF Board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Box 68">
            <a:extLst>
              <a:ext uri="{FF2B5EF4-FFF2-40B4-BE49-F238E27FC236}">
                <a16:creationId xmlns="" xmlns:a16="http://schemas.microsoft.com/office/drawing/2014/main" id="{B8814971-D0B9-1ACF-2BBE-A4E0E0137354}"/>
              </a:ext>
            </a:extLst>
          </p:cNvPr>
          <p:cNvSpPr txBox="1"/>
          <p:nvPr/>
        </p:nvSpPr>
        <p:spPr>
          <a:xfrm>
            <a:off x="1186596" y="2806751"/>
            <a:ext cx="2217005" cy="338554"/>
          </a:xfrm>
          <a:prstGeom prst="rect">
            <a:avLst/>
          </a:prstGeom>
          <a:noFill/>
        </p:spPr>
        <p:txBody>
          <a:bodyPr wrap="square">
            <a:spAutoFit/>
          </a:bodyPr>
          <a:lstStyle/>
          <a:p>
            <a:r>
              <a:rPr lang="en-US"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12mm thick WPC Board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Box 75">
            <a:extLst>
              <a:ext uri="{FF2B5EF4-FFF2-40B4-BE49-F238E27FC236}">
                <a16:creationId xmlns="" xmlns:a16="http://schemas.microsoft.com/office/drawing/2014/main" id="{B8814971-D0B9-1ACF-2BBE-A4E0E0137354}"/>
              </a:ext>
            </a:extLst>
          </p:cNvPr>
          <p:cNvSpPr txBox="1"/>
          <p:nvPr/>
        </p:nvSpPr>
        <p:spPr>
          <a:xfrm>
            <a:off x="7866792" y="3585685"/>
            <a:ext cx="1641273" cy="338554"/>
          </a:xfrm>
          <a:prstGeom prst="rect">
            <a:avLst/>
          </a:prstGeom>
          <a:noFill/>
        </p:spPr>
        <p:txBody>
          <a:bodyPr wrap="square">
            <a:spAutoFit/>
          </a:bodyPr>
          <a:lstStyle/>
          <a:p>
            <a:r>
              <a:rPr lang="en-US" sz="16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Buck Convertor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9" name="Picture 5"/>
          <p:cNvPicPr>
            <a:picLocks noChangeAspect="1" noChangeArrowheads="1"/>
          </p:cNvPicPr>
          <p:nvPr/>
        </p:nvPicPr>
        <p:blipFill>
          <a:blip r:embed="rId6" cstate="print"/>
          <a:srcRect/>
          <a:stretch>
            <a:fillRect/>
          </a:stretch>
        </p:blipFill>
        <p:spPr bwMode="auto">
          <a:xfrm>
            <a:off x="8961436" y="0"/>
            <a:ext cx="1528763" cy="891993"/>
          </a:xfrm>
          <a:prstGeom prst="rect">
            <a:avLst/>
          </a:prstGeom>
          <a:noFill/>
          <a:ln w="9525">
            <a:noFill/>
            <a:miter lim="800000"/>
            <a:headEnd/>
            <a:tailEnd/>
          </a:ln>
          <a:effectLst/>
        </p:spPr>
      </p:pic>
      <p:sp>
        <p:nvSpPr>
          <p:cNvPr id="81" name="TextBox 80">
            <a:extLst>
              <a:ext uri="{FF2B5EF4-FFF2-40B4-BE49-F238E27FC236}">
                <a16:creationId xmlns="" xmlns:a16="http://schemas.microsoft.com/office/drawing/2014/main" id="{B8814971-D0B9-1ACF-2BBE-A4E0E0137354}"/>
              </a:ext>
            </a:extLst>
          </p:cNvPr>
          <p:cNvSpPr txBox="1"/>
          <p:nvPr/>
        </p:nvSpPr>
        <p:spPr>
          <a:xfrm>
            <a:off x="1288193" y="681620"/>
            <a:ext cx="2242407" cy="338554"/>
          </a:xfrm>
          <a:prstGeom prst="rect">
            <a:avLst/>
          </a:prstGeom>
          <a:noFill/>
        </p:spPr>
        <p:txBody>
          <a:bodyPr wrap="square">
            <a:spAutoFit/>
          </a:bodyPr>
          <a:lstStyle/>
          <a:p>
            <a:r>
              <a:rPr lang="en-US" sz="16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3D Printed Robotic Arm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Rectangle 82"/>
          <p:cNvSpPr/>
          <p:nvPr/>
        </p:nvSpPr>
        <p:spPr>
          <a:xfrm>
            <a:off x="8339667" y="6138333"/>
            <a:ext cx="3852333" cy="719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 xmlns:a16="http://schemas.microsoft.com/office/drawing/2014/main" id="{B8814971-D0B9-1ACF-2BBE-A4E0E0137354}"/>
              </a:ext>
            </a:extLst>
          </p:cNvPr>
          <p:cNvSpPr txBox="1"/>
          <p:nvPr/>
        </p:nvSpPr>
        <p:spPr>
          <a:xfrm>
            <a:off x="907192" y="182087"/>
            <a:ext cx="2623407" cy="338554"/>
          </a:xfrm>
          <a:prstGeom prst="rect">
            <a:avLst/>
          </a:prstGeom>
          <a:noFill/>
        </p:spPr>
        <p:txBody>
          <a:bodyPr wrap="square">
            <a:spAutoFit/>
          </a:bodyPr>
          <a:lstStyle/>
          <a:p>
            <a:r>
              <a:rPr lang="en-US" sz="16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3D Printed Four-claw gripper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 xmlns:a16="http://schemas.microsoft.com/office/drawing/2014/main" id="{B8814971-D0B9-1ACF-2BBE-A4E0E0137354}"/>
              </a:ext>
            </a:extLst>
          </p:cNvPr>
          <p:cNvSpPr txBox="1"/>
          <p:nvPr/>
        </p:nvSpPr>
        <p:spPr>
          <a:xfrm>
            <a:off x="941061" y="1155754"/>
            <a:ext cx="2614939" cy="338554"/>
          </a:xfrm>
          <a:prstGeom prst="rect">
            <a:avLst/>
          </a:prstGeom>
          <a:noFill/>
        </p:spPr>
        <p:txBody>
          <a:bodyPr wrap="square">
            <a:spAutoFit/>
          </a:bodyPr>
          <a:lstStyle/>
          <a:p>
            <a:r>
              <a:rPr lang="en-US" sz="16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3D Printed Pan and Tilt joint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7" name="Straight Arrow Connector 46"/>
          <p:cNvCxnSpPr>
            <a:stCxn id="36" idx="3"/>
          </p:cNvCxnSpPr>
          <p:nvPr/>
        </p:nvCxnSpPr>
        <p:spPr>
          <a:xfrm>
            <a:off x="3530599" y="351364"/>
            <a:ext cx="1583268" cy="36830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81" idx="3"/>
          </p:cNvCxnSpPr>
          <p:nvPr/>
        </p:nvCxnSpPr>
        <p:spPr>
          <a:xfrm>
            <a:off x="3530600" y="850897"/>
            <a:ext cx="1761067" cy="101177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7" idx="3"/>
          </p:cNvCxnSpPr>
          <p:nvPr/>
        </p:nvCxnSpPr>
        <p:spPr>
          <a:xfrm>
            <a:off x="3556000" y="1325031"/>
            <a:ext cx="1549400" cy="994836"/>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1" idx="3"/>
          </p:cNvCxnSpPr>
          <p:nvPr/>
        </p:nvCxnSpPr>
        <p:spPr>
          <a:xfrm>
            <a:off x="3454400" y="2272743"/>
            <a:ext cx="1405467" cy="478924"/>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9" idx="3"/>
          </p:cNvCxnSpPr>
          <p:nvPr/>
        </p:nvCxnSpPr>
        <p:spPr>
          <a:xfrm>
            <a:off x="3403601" y="2976028"/>
            <a:ext cx="846666" cy="32597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7" idx="3"/>
          </p:cNvCxnSpPr>
          <p:nvPr/>
        </p:nvCxnSpPr>
        <p:spPr>
          <a:xfrm>
            <a:off x="3386666" y="3390897"/>
            <a:ext cx="872067" cy="40217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54" idx="3"/>
          </p:cNvCxnSpPr>
          <p:nvPr/>
        </p:nvCxnSpPr>
        <p:spPr>
          <a:xfrm>
            <a:off x="3369734" y="3771896"/>
            <a:ext cx="999066" cy="241304"/>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6" idx="1"/>
          </p:cNvCxnSpPr>
          <p:nvPr/>
        </p:nvCxnSpPr>
        <p:spPr>
          <a:xfrm rot="10800000" flipV="1">
            <a:off x="6299200" y="3754961"/>
            <a:ext cx="1567592" cy="113877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7" idx="3"/>
          </p:cNvCxnSpPr>
          <p:nvPr/>
        </p:nvCxnSpPr>
        <p:spPr>
          <a:xfrm>
            <a:off x="3409153" y="5332008"/>
            <a:ext cx="324647" cy="112059"/>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 xmlns:a16="http://schemas.microsoft.com/office/drawing/2014/main" id="{B317C915-0350-C85C-F42D-3FA4967AE215}"/>
              </a:ext>
            </a:extLst>
          </p:cNvPr>
          <p:cNvSpPr txBox="1"/>
          <p:nvPr/>
        </p:nvSpPr>
        <p:spPr>
          <a:xfrm>
            <a:off x="7659831" y="1050933"/>
            <a:ext cx="2573437" cy="338554"/>
          </a:xfrm>
          <a:prstGeom prst="rect">
            <a:avLst/>
          </a:prstGeom>
          <a:noFill/>
        </p:spPr>
        <p:txBody>
          <a:bodyPr wrap="square">
            <a:spAutoFit/>
          </a:bodyPr>
          <a:lstStyle/>
          <a:p>
            <a:r>
              <a:rPr lang="en-US" sz="16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HC-05 Bluetooth Module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p:cNvPicPr>
            <a:picLocks noChangeAspect="1" noChangeArrowheads="1"/>
          </p:cNvPicPr>
          <p:nvPr/>
        </p:nvPicPr>
        <p:blipFill>
          <a:blip r:embed="rId7" cstate="print"/>
          <a:srcRect/>
          <a:stretch>
            <a:fillRect/>
          </a:stretch>
        </p:blipFill>
        <p:spPr bwMode="auto">
          <a:xfrm>
            <a:off x="9345614" y="3327401"/>
            <a:ext cx="835898" cy="694266"/>
          </a:xfrm>
          <a:prstGeom prst="rect">
            <a:avLst/>
          </a:prstGeom>
          <a:noFill/>
          <a:ln w="9525">
            <a:noFill/>
            <a:miter lim="800000"/>
            <a:headEnd/>
            <a:tailEnd/>
          </a:ln>
          <a:effectLst/>
        </p:spPr>
      </p:pic>
      <p:sp>
        <p:nvSpPr>
          <p:cNvPr id="92" name="TextBox 91">
            <a:extLst>
              <a:ext uri="{FF2B5EF4-FFF2-40B4-BE49-F238E27FC236}">
                <a16:creationId xmlns="" xmlns:a16="http://schemas.microsoft.com/office/drawing/2014/main" id="{19571CEB-1F34-86BB-9C02-967C00F711FD}"/>
              </a:ext>
            </a:extLst>
          </p:cNvPr>
          <p:cNvSpPr txBox="1"/>
          <p:nvPr/>
        </p:nvSpPr>
        <p:spPr>
          <a:xfrm>
            <a:off x="7764585" y="2417557"/>
            <a:ext cx="3055489" cy="338554"/>
          </a:xfrm>
          <a:prstGeom prst="rect">
            <a:avLst/>
          </a:prstGeom>
          <a:noFill/>
        </p:spPr>
        <p:txBody>
          <a:bodyPr wrap="square">
            <a:spAutoFit/>
          </a:bodyPr>
          <a:lstStyle/>
          <a:p>
            <a:r>
              <a:rPr lang="en-US" sz="1600" dirty="0" smtClean="0">
                <a:solidFill>
                  <a:srgbClr val="000000"/>
                </a:solidFill>
                <a:latin typeface="Times New Roman" panose="02020603050405020304" pitchFamily="18" charset="0"/>
                <a:ea typeface="Calibri" panose="020F0502020204030204" pitchFamily="34" charset="0"/>
              </a:rPr>
              <a:t>Illustration of the centre of gravity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8" name="TextBox 97">
            <a:extLst>
              <a:ext uri="{FF2B5EF4-FFF2-40B4-BE49-F238E27FC236}">
                <a16:creationId xmlns="" xmlns:a16="http://schemas.microsoft.com/office/drawing/2014/main" id="{B8814971-D0B9-1ACF-2BBE-A4E0E0137354}"/>
              </a:ext>
            </a:extLst>
          </p:cNvPr>
          <p:cNvSpPr txBox="1"/>
          <p:nvPr/>
        </p:nvSpPr>
        <p:spPr>
          <a:xfrm>
            <a:off x="1576058" y="6218817"/>
            <a:ext cx="1641273" cy="338554"/>
          </a:xfrm>
          <a:prstGeom prst="rect">
            <a:avLst/>
          </a:prstGeom>
          <a:noFill/>
        </p:spPr>
        <p:txBody>
          <a:bodyPr wrap="square">
            <a:spAutoFit/>
          </a:bodyPr>
          <a:lstStyle/>
          <a:p>
            <a:r>
              <a:rPr lang="en-US" sz="16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3D Printed Stand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99" name="Straight Arrow Connector 98"/>
          <p:cNvCxnSpPr>
            <a:stCxn id="98" idx="3"/>
          </p:cNvCxnSpPr>
          <p:nvPr/>
        </p:nvCxnSpPr>
        <p:spPr>
          <a:xfrm flipV="1">
            <a:off x="3217331" y="5528733"/>
            <a:ext cx="1845736" cy="85936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 xmlns:a16="http://schemas.microsoft.com/office/drawing/2014/main" id="{19571CEB-1F34-86BB-9C02-967C00F711FD}"/>
              </a:ext>
            </a:extLst>
          </p:cNvPr>
          <p:cNvSpPr txBox="1"/>
          <p:nvPr/>
        </p:nvSpPr>
        <p:spPr>
          <a:xfrm>
            <a:off x="7697178" y="5643029"/>
            <a:ext cx="2403556" cy="584775"/>
          </a:xfrm>
          <a:prstGeom prst="rect">
            <a:avLst/>
          </a:prstGeom>
          <a:noFill/>
        </p:spPr>
        <p:txBody>
          <a:bodyPr wrap="square">
            <a:spAutoFit/>
          </a:bodyPr>
          <a:lstStyle/>
          <a:p>
            <a:r>
              <a:rPr lang="en-US" sz="1600" dirty="0" smtClean="0">
                <a:solidFill>
                  <a:srgbClr val="000000"/>
                </a:solidFill>
                <a:latin typeface="Times New Roman" panose="02020603050405020304" pitchFamily="18" charset="0"/>
                <a:ea typeface="Calibri" panose="020F0502020204030204" pitchFamily="34" charset="0"/>
              </a:rPr>
              <a:t>OE37 Hall effect magnetic encoder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3"/>
          <p:cNvPicPr>
            <a:picLocks noChangeAspect="1" noChangeArrowheads="1"/>
          </p:cNvPicPr>
          <p:nvPr/>
        </p:nvPicPr>
        <p:blipFill>
          <a:blip r:embed="rId8" cstate="print"/>
          <a:srcRect l="4994" t="7795" r="15290"/>
          <a:stretch>
            <a:fillRect/>
          </a:stretch>
        </p:blipFill>
        <p:spPr bwMode="auto">
          <a:xfrm>
            <a:off x="9922675" y="939800"/>
            <a:ext cx="1083992" cy="8731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9" cstate="print"/>
          <a:srcRect/>
          <a:stretch>
            <a:fillRect/>
          </a:stretch>
        </p:blipFill>
        <p:spPr bwMode="auto">
          <a:xfrm>
            <a:off x="10066340" y="3835400"/>
            <a:ext cx="800354" cy="761999"/>
          </a:xfrm>
          <a:prstGeom prst="rect">
            <a:avLst/>
          </a:prstGeom>
          <a:noFill/>
          <a:ln w="9525">
            <a:noFill/>
            <a:miter lim="800000"/>
            <a:headEnd/>
            <a:tailEnd/>
          </a:ln>
          <a:effectLst/>
        </p:spPr>
      </p:pic>
      <p:pic>
        <p:nvPicPr>
          <p:cNvPr id="4" name="Picture 4"/>
          <p:cNvPicPr>
            <a:picLocks noChangeAspect="1" noChangeArrowheads="1"/>
          </p:cNvPicPr>
          <p:nvPr/>
        </p:nvPicPr>
        <p:blipFill>
          <a:blip r:embed="rId10" cstate="print"/>
          <a:srcRect l="6659" t="10411" r="12879" b="3190"/>
          <a:stretch>
            <a:fillRect/>
          </a:stretch>
        </p:blipFill>
        <p:spPr bwMode="auto">
          <a:xfrm>
            <a:off x="9680658" y="2776090"/>
            <a:ext cx="627320" cy="542843"/>
          </a:xfrm>
          <a:prstGeom prst="rect">
            <a:avLst/>
          </a:prstGeom>
          <a:noFill/>
          <a:ln w="9525">
            <a:noFill/>
            <a:miter lim="800000"/>
            <a:headEnd/>
            <a:tailEnd/>
          </a:ln>
          <a:effectLst/>
        </p:spPr>
      </p:pic>
      <p:pic>
        <p:nvPicPr>
          <p:cNvPr id="6" name="Picture 5"/>
          <p:cNvPicPr>
            <a:picLocks noChangeAspect="1" noChangeArrowheads="1"/>
          </p:cNvPicPr>
          <p:nvPr/>
        </p:nvPicPr>
        <p:blipFill>
          <a:blip r:embed="rId11" cstate="print"/>
          <a:srcRect/>
          <a:stretch>
            <a:fillRect/>
          </a:stretch>
        </p:blipFill>
        <p:spPr bwMode="auto">
          <a:xfrm>
            <a:off x="10026650" y="5525741"/>
            <a:ext cx="1005417" cy="1132234"/>
          </a:xfrm>
          <a:prstGeom prst="rect">
            <a:avLst/>
          </a:prstGeom>
          <a:noFill/>
          <a:ln w="9525">
            <a:noFill/>
            <a:miter lim="800000"/>
            <a:headEnd/>
            <a:tailEnd/>
          </a:ln>
          <a:effectLst/>
        </p:spPr>
      </p:pic>
      <p:pic>
        <p:nvPicPr>
          <p:cNvPr id="33" name="Picture 32">
            <a:extLst>
              <a:ext uri="{FF2B5EF4-FFF2-40B4-BE49-F238E27FC236}">
                <a16:creationId xmlns="" xmlns:a16="http://schemas.microsoft.com/office/drawing/2014/main" id="{1EEE1569-EBA6-ABB4-B8A9-2A7F5974A441}"/>
              </a:ext>
            </a:extLst>
          </p:cNvPr>
          <p:cNvPicPr>
            <a:picLocks noChangeAspect="1"/>
          </p:cNvPicPr>
          <p:nvPr/>
        </p:nvPicPr>
        <p:blipFill>
          <a:blip r:embed="rId12"/>
          <a:stretch>
            <a:fillRect/>
          </a:stretch>
        </p:blipFill>
        <p:spPr>
          <a:xfrm>
            <a:off x="9686672" y="4605866"/>
            <a:ext cx="1143620" cy="899730"/>
          </a:xfrm>
          <a:prstGeom prst="rect">
            <a:avLst/>
          </a:prstGeom>
        </p:spPr>
      </p:pic>
      <p:cxnSp>
        <p:nvCxnSpPr>
          <p:cNvPr id="103" name="Straight Arrow Connector 102"/>
          <p:cNvCxnSpPr>
            <a:stCxn id="91" idx="1"/>
          </p:cNvCxnSpPr>
          <p:nvPr/>
        </p:nvCxnSpPr>
        <p:spPr>
          <a:xfrm rot="10800000" flipV="1">
            <a:off x="6375401" y="1220210"/>
            <a:ext cx="1284431" cy="246279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50" idx="1"/>
          </p:cNvCxnSpPr>
          <p:nvPr/>
        </p:nvCxnSpPr>
        <p:spPr>
          <a:xfrm rot="10800000" flipV="1">
            <a:off x="5875868" y="407411"/>
            <a:ext cx="1736095" cy="3588856"/>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42" idx="3"/>
          </p:cNvCxnSpPr>
          <p:nvPr/>
        </p:nvCxnSpPr>
        <p:spPr>
          <a:xfrm flipV="1">
            <a:off x="3503245" y="4185140"/>
            <a:ext cx="1631463" cy="8750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52" idx="1"/>
          </p:cNvCxnSpPr>
          <p:nvPr/>
        </p:nvCxnSpPr>
        <p:spPr>
          <a:xfrm rot="10800000" flipV="1">
            <a:off x="5892800" y="3131763"/>
            <a:ext cx="1953362" cy="148257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92" idx="1"/>
          </p:cNvCxnSpPr>
          <p:nvPr/>
        </p:nvCxnSpPr>
        <p:spPr>
          <a:xfrm rot="10800000" flipV="1">
            <a:off x="5698067" y="2586833"/>
            <a:ext cx="2066518" cy="176503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19571CEB-1F34-86BB-9C02-967C00F711FD}"/>
              </a:ext>
            </a:extLst>
          </p:cNvPr>
          <p:cNvSpPr txBox="1"/>
          <p:nvPr/>
        </p:nvSpPr>
        <p:spPr>
          <a:xfrm>
            <a:off x="7764910" y="4195229"/>
            <a:ext cx="2632156" cy="338554"/>
          </a:xfrm>
          <a:prstGeom prst="rect">
            <a:avLst/>
          </a:prstGeom>
          <a:noFill/>
        </p:spPr>
        <p:txBody>
          <a:bodyPr wrap="square">
            <a:spAutoFit/>
          </a:bodyPr>
          <a:lstStyle/>
          <a:p>
            <a:r>
              <a:rPr lang="en-US" sz="1600" dirty="0" smtClean="0">
                <a:solidFill>
                  <a:srgbClr val="000000"/>
                </a:solidFill>
                <a:latin typeface="Times New Roman" panose="02020603050405020304" pitchFamily="18" charset="0"/>
                <a:ea typeface="Calibri" panose="020F0502020204030204" pitchFamily="34" charset="0"/>
              </a:rPr>
              <a:t>TA6586</a:t>
            </a:r>
            <a:r>
              <a:rPr lang="en-US" sz="1600" dirty="0" smtClean="0">
                <a:solidFill>
                  <a:srgbClr val="000000"/>
                </a:solidFill>
                <a:effectLst/>
                <a:latin typeface="Times New Roman" panose="02020603050405020304" pitchFamily="18" charset="0"/>
                <a:ea typeface="Calibri" panose="020F0502020204030204" pitchFamily="34" charset="0"/>
              </a:rPr>
              <a:t> </a:t>
            </a:r>
            <a:r>
              <a:rPr lang="en-US" sz="1600" dirty="0">
                <a:solidFill>
                  <a:srgbClr val="000000"/>
                </a:solidFill>
                <a:effectLst/>
                <a:latin typeface="Times New Roman" panose="02020603050405020304" pitchFamily="18" charset="0"/>
                <a:ea typeface="Calibri" panose="020F0502020204030204" pitchFamily="34" charset="0"/>
              </a:rPr>
              <a:t>(two-motor-driver)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7" name="Straight Arrow Connector 136"/>
          <p:cNvCxnSpPr>
            <a:stCxn id="46" idx="1"/>
          </p:cNvCxnSpPr>
          <p:nvPr/>
        </p:nvCxnSpPr>
        <p:spPr>
          <a:xfrm rot="10800000" flipV="1">
            <a:off x="5562600" y="4364505"/>
            <a:ext cx="2202310" cy="118116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48" idx="1"/>
          </p:cNvCxnSpPr>
          <p:nvPr/>
        </p:nvCxnSpPr>
        <p:spPr>
          <a:xfrm rot="10800000" flipV="1">
            <a:off x="6375400" y="5032329"/>
            <a:ext cx="1402418" cy="420204"/>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02" idx="1"/>
          </p:cNvCxnSpPr>
          <p:nvPr/>
        </p:nvCxnSpPr>
        <p:spPr>
          <a:xfrm rot="10800000">
            <a:off x="6079068" y="5520267"/>
            <a:ext cx="1618111" cy="4151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33068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 xmlns:a16="http://schemas.microsoft.com/office/drawing/2014/main" id="{AE4BA3EC-13DF-77CE-DFC7-EDF82D71B3EF}"/>
              </a:ext>
            </a:extLst>
          </p:cNvPr>
          <p:cNvSpPr txBox="1">
            <a:spLocks/>
          </p:cNvSpPr>
          <p:nvPr/>
        </p:nvSpPr>
        <p:spPr>
          <a:xfrm>
            <a:off x="660400" y="373123"/>
            <a:ext cx="10257692" cy="7481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smtClean="0"/>
              <a:t>5.4 Robotic Arm and Four-claw gripper</a:t>
            </a:r>
            <a:endParaRPr lang="en-IN" sz="3200" b="1" dirty="0"/>
          </a:p>
        </p:txBody>
      </p:sp>
      <p:pic>
        <p:nvPicPr>
          <p:cNvPr id="36866" name="Picture 2"/>
          <p:cNvPicPr>
            <a:picLocks noChangeAspect="1" noChangeArrowheads="1"/>
          </p:cNvPicPr>
          <p:nvPr/>
        </p:nvPicPr>
        <p:blipFill>
          <a:blip r:embed="rId2"/>
          <a:srcRect/>
          <a:stretch>
            <a:fillRect/>
          </a:stretch>
        </p:blipFill>
        <p:spPr bwMode="auto">
          <a:xfrm>
            <a:off x="220133" y="1545696"/>
            <a:ext cx="5445179" cy="3737504"/>
          </a:xfrm>
          <a:prstGeom prst="rect">
            <a:avLst/>
          </a:prstGeom>
          <a:noFill/>
          <a:ln w="9525">
            <a:noFill/>
            <a:miter lim="800000"/>
            <a:headEnd/>
            <a:tailEnd/>
          </a:ln>
          <a:effectLst/>
        </p:spPr>
      </p:pic>
      <p:pic>
        <p:nvPicPr>
          <p:cNvPr id="36867" name="Picture 3"/>
          <p:cNvPicPr>
            <a:picLocks noChangeAspect="1" noChangeArrowheads="1"/>
          </p:cNvPicPr>
          <p:nvPr/>
        </p:nvPicPr>
        <p:blipFill>
          <a:blip r:embed="rId3"/>
          <a:srcRect/>
          <a:stretch>
            <a:fillRect/>
          </a:stretch>
        </p:blipFill>
        <p:spPr bwMode="auto">
          <a:xfrm>
            <a:off x="5644621" y="1556281"/>
            <a:ext cx="5729016" cy="2829452"/>
          </a:xfrm>
          <a:prstGeom prst="rect">
            <a:avLst/>
          </a:prstGeom>
          <a:noFill/>
          <a:ln w="9525">
            <a:noFill/>
            <a:miter lim="800000"/>
            <a:headEnd/>
            <a:tailEnd/>
          </a:ln>
          <a:effectLst/>
        </p:spPr>
      </p:pic>
      <p:sp>
        <p:nvSpPr>
          <p:cNvPr id="5" name="TextBox 4">
            <a:extLst>
              <a:ext uri="{FF2B5EF4-FFF2-40B4-BE49-F238E27FC236}">
                <a16:creationId xmlns="" xmlns:a16="http://schemas.microsoft.com/office/drawing/2014/main" id="{04C03ADF-8926-DD7E-5DBE-C456DF046DA8}"/>
              </a:ext>
            </a:extLst>
          </p:cNvPr>
          <p:cNvSpPr txBox="1"/>
          <p:nvPr/>
        </p:nvSpPr>
        <p:spPr>
          <a:xfrm>
            <a:off x="285631" y="5285221"/>
            <a:ext cx="4022534" cy="646331"/>
          </a:xfrm>
          <a:prstGeom prst="rect">
            <a:avLst/>
          </a:prstGeom>
          <a:noFill/>
        </p:spPr>
        <p:txBody>
          <a:bodyPr wrap="square" rtlCol="0">
            <a:spAutoFit/>
          </a:bodyPr>
          <a:lstStyle/>
          <a:p>
            <a:pPr algn="ctr"/>
            <a:r>
              <a:rPr lang="en-US" dirty="0"/>
              <a:t>figure </a:t>
            </a:r>
            <a:r>
              <a:rPr lang="en-US" dirty="0" smtClean="0"/>
              <a:t>18. </a:t>
            </a:r>
            <a:r>
              <a:rPr lang="en-US" dirty="0"/>
              <a:t>Illustration </a:t>
            </a:r>
            <a:r>
              <a:rPr lang="en-US" dirty="0" smtClean="0"/>
              <a:t>of the robotic arm and its degrees of freedom</a:t>
            </a:r>
            <a:endParaRPr lang="en-IN" dirty="0"/>
          </a:p>
        </p:txBody>
      </p:sp>
      <p:sp>
        <p:nvSpPr>
          <p:cNvPr id="6" name="TextBox 5">
            <a:extLst>
              <a:ext uri="{FF2B5EF4-FFF2-40B4-BE49-F238E27FC236}">
                <a16:creationId xmlns="" xmlns:a16="http://schemas.microsoft.com/office/drawing/2014/main" id="{04C03ADF-8926-DD7E-5DBE-C456DF046DA8}"/>
              </a:ext>
            </a:extLst>
          </p:cNvPr>
          <p:cNvSpPr txBox="1"/>
          <p:nvPr/>
        </p:nvSpPr>
        <p:spPr>
          <a:xfrm>
            <a:off x="5704298" y="4463955"/>
            <a:ext cx="5700302" cy="646331"/>
          </a:xfrm>
          <a:prstGeom prst="rect">
            <a:avLst/>
          </a:prstGeom>
          <a:noFill/>
        </p:spPr>
        <p:txBody>
          <a:bodyPr wrap="square" rtlCol="0">
            <a:spAutoFit/>
          </a:bodyPr>
          <a:lstStyle/>
          <a:p>
            <a:pPr algn="ctr"/>
            <a:r>
              <a:rPr lang="en-US" dirty="0"/>
              <a:t>figure </a:t>
            </a:r>
            <a:r>
              <a:rPr lang="en-US" dirty="0" smtClean="0"/>
              <a:t>19. </a:t>
            </a:r>
            <a:r>
              <a:rPr lang="en-US" dirty="0"/>
              <a:t>Illustration </a:t>
            </a:r>
            <a:r>
              <a:rPr lang="en-US" dirty="0" smtClean="0"/>
              <a:t>of the robotic arm and its centre of gravity location</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4C03ADF-8926-DD7E-5DBE-C456DF046DA8}"/>
              </a:ext>
            </a:extLst>
          </p:cNvPr>
          <p:cNvSpPr txBox="1"/>
          <p:nvPr/>
        </p:nvSpPr>
        <p:spPr>
          <a:xfrm>
            <a:off x="3071165" y="5573089"/>
            <a:ext cx="5700302" cy="646331"/>
          </a:xfrm>
          <a:prstGeom prst="rect">
            <a:avLst/>
          </a:prstGeom>
          <a:noFill/>
        </p:spPr>
        <p:txBody>
          <a:bodyPr wrap="square" rtlCol="0">
            <a:spAutoFit/>
          </a:bodyPr>
          <a:lstStyle/>
          <a:p>
            <a:pPr algn="ctr"/>
            <a:r>
              <a:rPr lang="en-US" dirty="0" smtClean="0"/>
              <a:t>Video 1. </a:t>
            </a:r>
            <a:r>
              <a:rPr lang="en-US" dirty="0"/>
              <a:t>Illustration </a:t>
            </a:r>
            <a:r>
              <a:rPr lang="en-US" dirty="0" smtClean="0"/>
              <a:t>of Pan and Tilt joint motion of the robotic arm</a:t>
            </a:r>
            <a:endParaRPr lang="en-IN" dirty="0"/>
          </a:p>
        </p:txBody>
      </p:sp>
      <p:pic>
        <p:nvPicPr>
          <p:cNvPr id="6" name="3] Working Of Pnt Joint.mp4">
            <a:hlinkClick r:id="" action="ppaction://media"/>
          </p:cNvPr>
          <p:cNvPicPr>
            <a:picLocks noRot="1" noChangeAspect="1"/>
          </p:cNvPicPr>
          <p:nvPr>
            <a:videoFile r:link="rId1"/>
          </p:nvPr>
        </p:nvPicPr>
        <p:blipFill>
          <a:blip r:embed="rId3"/>
          <a:stretch>
            <a:fillRect/>
          </a:stretch>
        </p:blipFill>
        <p:spPr>
          <a:xfrm>
            <a:off x="2616201" y="313267"/>
            <a:ext cx="6705600" cy="502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694267"/>
            <a:ext cx="10710334" cy="923330"/>
          </a:xfrm>
          <a:prstGeom prst="rect">
            <a:avLst/>
          </a:prstGeom>
          <a:noFill/>
        </p:spPr>
        <p:txBody>
          <a:bodyPr wrap="square" rtlCol="0">
            <a:spAutoFit/>
          </a:bodyPr>
          <a:lstStyle/>
          <a:p>
            <a:r>
              <a:rPr lang="en-US" dirty="0" smtClean="0"/>
              <a:t>The torque requirements of this robotic arm were identified though the following kinetics calculations:</a:t>
            </a:r>
          </a:p>
          <a:p>
            <a:endParaRPr lang="en-US" dirty="0" smtClean="0"/>
          </a:p>
          <a:p>
            <a:r>
              <a:rPr lang="en-US" dirty="0" smtClean="0"/>
              <a:t>Torque requirements for the tilt joint’s motor:</a:t>
            </a:r>
          </a:p>
        </p:txBody>
      </p:sp>
      <p:graphicFrame>
        <p:nvGraphicFramePr>
          <p:cNvPr id="4" name="Table 3"/>
          <p:cNvGraphicFramePr>
            <a:graphicFrameLocks noGrp="1"/>
          </p:cNvGraphicFramePr>
          <p:nvPr/>
        </p:nvGraphicFramePr>
        <p:xfrm>
          <a:off x="931332" y="1786464"/>
          <a:ext cx="9330266" cy="4416552"/>
        </p:xfrm>
        <a:graphic>
          <a:graphicData uri="http://schemas.openxmlformats.org/drawingml/2006/table">
            <a:tbl>
              <a:tblPr/>
              <a:tblGrid>
                <a:gridCol w="6872983"/>
                <a:gridCol w="2457283"/>
              </a:tblGrid>
              <a:tr h="276981">
                <a:tc>
                  <a:txBody>
                    <a:bodyPr/>
                    <a:lstStyle/>
                    <a:p>
                      <a:pPr algn="just">
                        <a:lnSpc>
                          <a:spcPct val="115000"/>
                        </a:lnSpc>
                        <a:spcAft>
                          <a:spcPts val="0"/>
                        </a:spcAft>
                      </a:pPr>
                      <a:r>
                        <a:rPr lang="en-US" sz="1800" dirty="0">
                          <a:latin typeface="Times New Roman"/>
                          <a:ea typeface="SimSun"/>
                          <a:cs typeface="Times New Roman"/>
                        </a:rPr>
                        <a:t>Length of the link of the robotic arm</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15 cm</a:t>
                      </a:r>
                      <a:endParaRPr lang="en-US" sz="1800">
                        <a:latin typeface="Calibri"/>
                        <a:ea typeface="Calibri"/>
                        <a:cs typeface="Times New Roman"/>
                      </a:endParaRPr>
                    </a:p>
                  </a:txBody>
                  <a:tcPr marL="68580" marR="68580" marT="0" marB="0">
                    <a:lnL>
                      <a:noFill/>
                    </a:lnL>
                    <a:lnR>
                      <a:noFill/>
                    </a:lnR>
                    <a:lnT>
                      <a:noFill/>
                    </a:lnT>
                    <a:lnB>
                      <a:noFill/>
                    </a:lnB>
                  </a:tcPr>
                </a:tc>
              </a:tr>
              <a:tr h="276981">
                <a:tc>
                  <a:txBody>
                    <a:bodyPr/>
                    <a:lstStyle/>
                    <a:p>
                      <a:pPr algn="just">
                        <a:lnSpc>
                          <a:spcPct val="115000"/>
                        </a:lnSpc>
                        <a:spcAft>
                          <a:spcPts val="0"/>
                        </a:spcAft>
                      </a:pPr>
                      <a:r>
                        <a:rPr lang="en-US" sz="1800" dirty="0">
                          <a:latin typeface="Times New Roman"/>
                          <a:ea typeface="SimSun"/>
                          <a:cs typeface="Times New Roman"/>
                        </a:rPr>
                        <a:t>Length of the gripper 	</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14 cm</a:t>
                      </a:r>
                      <a:endParaRPr lang="en-US" sz="1800">
                        <a:latin typeface="Calibri"/>
                        <a:ea typeface="Calibri"/>
                        <a:cs typeface="Times New Roman"/>
                      </a:endParaRPr>
                    </a:p>
                  </a:txBody>
                  <a:tcPr marL="68580" marR="68580" marT="0" marB="0">
                    <a:lnL>
                      <a:noFill/>
                    </a:lnL>
                    <a:lnR>
                      <a:noFill/>
                    </a:lnR>
                    <a:lnT>
                      <a:noFill/>
                    </a:lnT>
                    <a:lnB>
                      <a:noFill/>
                    </a:lnB>
                  </a:tcPr>
                </a:tc>
              </a:tr>
              <a:tr h="276981">
                <a:tc>
                  <a:txBody>
                    <a:bodyPr/>
                    <a:lstStyle/>
                    <a:p>
                      <a:pPr algn="just">
                        <a:lnSpc>
                          <a:spcPct val="115000"/>
                        </a:lnSpc>
                        <a:spcAft>
                          <a:spcPts val="0"/>
                        </a:spcAft>
                      </a:pPr>
                      <a:r>
                        <a:rPr lang="en-US" sz="1800" dirty="0">
                          <a:latin typeface="Times New Roman"/>
                          <a:ea typeface="SimSun"/>
                          <a:cs typeface="Times New Roman"/>
                        </a:rPr>
                        <a:t>Total length of the robotic arm 	</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29 cm</a:t>
                      </a:r>
                      <a:endParaRPr lang="en-US" sz="1800">
                        <a:latin typeface="Calibri"/>
                        <a:ea typeface="Calibri"/>
                        <a:cs typeface="Times New Roman"/>
                      </a:endParaRPr>
                    </a:p>
                  </a:txBody>
                  <a:tcPr marL="68580" marR="68580" marT="0" marB="0">
                    <a:lnL>
                      <a:noFill/>
                    </a:lnL>
                    <a:lnR>
                      <a:noFill/>
                    </a:lnR>
                    <a:lnT>
                      <a:noFill/>
                    </a:lnT>
                    <a:lnB>
                      <a:noFill/>
                    </a:lnB>
                  </a:tcPr>
                </a:tc>
              </a:tr>
              <a:tr h="276981">
                <a:tc>
                  <a:txBody>
                    <a:bodyPr/>
                    <a:lstStyle/>
                    <a:p>
                      <a:pPr algn="just">
                        <a:lnSpc>
                          <a:spcPct val="115000"/>
                        </a:lnSpc>
                        <a:spcAft>
                          <a:spcPts val="0"/>
                        </a:spcAft>
                      </a:pPr>
                      <a:endParaRPr lang="en-US" sz="1800" dirty="0">
                        <a:latin typeface="Times New Roman"/>
                        <a:ea typeface="SimSun"/>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endParaRPr lang="en-US" sz="1800">
                        <a:latin typeface="Times New Roman"/>
                        <a:ea typeface="SimSun"/>
                        <a:cs typeface="Times New Roman"/>
                      </a:endParaRPr>
                    </a:p>
                  </a:txBody>
                  <a:tcPr marL="68580" marR="68580" marT="0" marB="0">
                    <a:lnL>
                      <a:noFill/>
                    </a:lnL>
                    <a:lnR>
                      <a:noFill/>
                    </a:lnR>
                    <a:lnT>
                      <a:noFill/>
                    </a:lnT>
                    <a:lnB>
                      <a:noFill/>
                    </a:lnB>
                  </a:tcPr>
                </a:tc>
              </a:tr>
              <a:tr h="553963">
                <a:tc>
                  <a:txBody>
                    <a:bodyPr/>
                    <a:lstStyle/>
                    <a:p>
                      <a:pPr algn="just">
                        <a:lnSpc>
                          <a:spcPct val="115000"/>
                        </a:lnSpc>
                        <a:spcAft>
                          <a:spcPts val="0"/>
                        </a:spcAft>
                      </a:pPr>
                      <a:r>
                        <a:rPr lang="en-US" sz="1800" dirty="0">
                          <a:latin typeface="Times New Roman"/>
                          <a:ea typeface="SimSun"/>
                          <a:cs typeface="Times New Roman"/>
                        </a:rPr>
                        <a:t>Distance of the center of gravity of the link and the gripper from the axis of rotation of the tilt joint</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dirty="0">
                          <a:latin typeface="Times New Roman"/>
                          <a:ea typeface="SimSun"/>
                          <a:cs typeface="Times New Roman"/>
                        </a:rPr>
                        <a:t>= 21 cm</a:t>
                      </a:r>
                      <a:endParaRPr lang="en-US" sz="1800" dirty="0">
                        <a:latin typeface="Calibri"/>
                        <a:ea typeface="Calibri"/>
                        <a:cs typeface="Times New Roman"/>
                      </a:endParaRPr>
                    </a:p>
                  </a:txBody>
                  <a:tcPr marL="68580" marR="68580" marT="0" marB="0">
                    <a:lnL>
                      <a:noFill/>
                    </a:lnL>
                    <a:lnR>
                      <a:noFill/>
                    </a:lnR>
                    <a:lnT>
                      <a:noFill/>
                    </a:lnT>
                    <a:lnB>
                      <a:noFill/>
                    </a:lnB>
                  </a:tcPr>
                </a:tc>
              </a:tr>
              <a:tr h="276981">
                <a:tc>
                  <a:txBody>
                    <a:bodyPr/>
                    <a:lstStyle/>
                    <a:p>
                      <a:pPr algn="just">
                        <a:lnSpc>
                          <a:spcPct val="115000"/>
                        </a:lnSpc>
                        <a:spcAft>
                          <a:spcPts val="0"/>
                        </a:spcAft>
                      </a:pPr>
                      <a:r>
                        <a:rPr lang="en-US" sz="1800" dirty="0">
                          <a:latin typeface="Times New Roman"/>
                          <a:ea typeface="SimSun"/>
                          <a:cs typeface="Times New Roman"/>
                        </a:rPr>
                        <a:t>Weight of the link	</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110 g</a:t>
                      </a:r>
                      <a:endParaRPr lang="en-US" sz="1800">
                        <a:latin typeface="Calibri"/>
                        <a:ea typeface="Calibri"/>
                        <a:cs typeface="Times New Roman"/>
                      </a:endParaRPr>
                    </a:p>
                  </a:txBody>
                  <a:tcPr marL="68580" marR="68580" marT="0" marB="0">
                    <a:lnL>
                      <a:noFill/>
                    </a:lnL>
                    <a:lnR>
                      <a:noFill/>
                    </a:lnR>
                    <a:lnT>
                      <a:noFill/>
                    </a:lnT>
                    <a:lnB>
                      <a:noFill/>
                    </a:lnB>
                  </a:tcPr>
                </a:tc>
              </a:tr>
              <a:tr h="276981">
                <a:tc>
                  <a:txBody>
                    <a:bodyPr/>
                    <a:lstStyle/>
                    <a:p>
                      <a:pPr algn="just">
                        <a:lnSpc>
                          <a:spcPct val="115000"/>
                        </a:lnSpc>
                        <a:spcAft>
                          <a:spcPts val="0"/>
                        </a:spcAft>
                      </a:pPr>
                      <a:r>
                        <a:rPr lang="en-US" sz="1800" dirty="0">
                          <a:latin typeface="Times New Roman"/>
                          <a:ea typeface="SimSun"/>
                          <a:cs typeface="Times New Roman"/>
                        </a:rPr>
                        <a:t>Weight of the gripper 		</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95 g</a:t>
                      </a:r>
                      <a:endParaRPr lang="en-US" sz="1800">
                        <a:latin typeface="Calibri"/>
                        <a:ea typeface="Calibri"/>
                        <a:cs typeface="Times New Roman"/>
                      </a:endParaRPr>
                    </a:p>
                  </a:txBody>
                  <a:tcPr marL="68580" marR="68580" marT="0" marB="0">
                    <a:lnL>
                      <a:noFill/>
                    </a:lnL>
                    <a:lnR>
                      <a:noFill/>
                    </a:lnR>
                    <a:lnT>
                      <a:noFill/>
                    </a:lnT>
                    <a:lnB>
                      <a:noFill/>
                    </a:lnB>
                  </a:tcPr>
                </a:tc>
              </a:tr>
              <a:tr h="276981">
                <a:tc>
                  <a:txBody>
                    <a:bodyPr/>
                    <a:lstStyle/>
                    <a:p>
                      <a:pPr algn="just">
                        <a:lnSpc>
                          <a:spcPct val="115000"/>
                        </a:lnSpc>
                        <a:spcAft>
                          <a:spcPts val="0"/>
                        </a:spcAft>
                      </a:pPr>
                      <a:r>
                        <a:rPr lang="en-US" sz="1800" dirty="0">
                          <a:latin typeface="Times New Roman"/>
                          <a:ea typeface="SimSun"/>
                          <a:cs typeface="Times New Roman"/>
                        </a:rPr>
                        <a:t>Weight of the servo motor and the fasteners</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40 g</a:t>
                      </a:r>
                      <a:endParaRPr lang="en-US" sz="1800">
                        <a:latin typeface="Calibri"/>
                        <a:ea typeface="Calibri"/>
                        <a:cs typeface="Times New Roman"/>
                      </a:endParaRPr>
                    </a:p>
                  </a:txBody>
                  <a:tcPr marL="68580" marR="68580" marT="0" marB="0">
                    <a:lnL>
                      <a:noFill/>
                    </a:lnL>
                    <a:lnR>
                      <a:noFill/>
                    </a:lnR>
                    <a:lnT>
                      <a:noFill/>
                    </a:lnT>
                    <a:lnB>
                      <a:noFill/>
                    </a:lnB>
                  </a:tcPr>
                </a:tc>
              </a:tr>
              <a:tr h="276981">
                <a:tc>
                  <a:txBody>
                    <a:bodyPr/>
                    <a:lstStyle/>
                    <a:p>
                      <a:pPr algn="just">
                        <a:lnSpc>
                          <a:spcPct val="115000"/>
                        </a:lnSpc>
                        <a:spcAft>
                          <a:spcPts val="0"/>
                        </a:spcAft>
                      </a:pPr>
                      <a:r>
                        <a:rPr lang="en-US" sz="1800" dirty="0">
                          <a:latin typeface="Times New Roman"/>
                          <a:ea typeface="SimSun"/>
                          <a:cs typeface="Times New Roman"/>
                        </a:rPr>
                        <a:t>Maximum weight of the payload</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500 g</a:t>
                      </a:r>
                      <a:endParaRPr lang="en-US" sz="1800">
                        <a:latin typeface="Calibri"/>
                        <a:ea typeface="Calibri"/>
                        <a:cs typeface="Times New Roman"/>
                      </a:endParaRPr>
                    </a:p>
                  </a:txBody>
                  <a:tcPr marL="68580" marR="68580" marT="0" marB="0">
                    <a:lnL>
                      <a:noFill/>
                    </a:lnL>
                    <a:lnR>
                      <a:noFill/>
                    </a:lnR>
                    <a:lnT>
                      <a:noFill/>
                    </a:lnT>
                    <a:lnB>
                      <a:noFill/>
                    </a:lnB>
                  </a:tcPr>
                </a:tc>
              </a:tr>
              <a:tr h="276981">
                <a:tc>
                  <a:txBody>
                    <a:bodyPr/>
                    <a:lstStyle/>
                    <a:p>
                      <a:pPr algn="just">
                        <a:lnSpc>
                          <a:spcPct val="115000"/>
                        </a:lnSpc>
                        <a:spcAft>
                          <a:spcPts val="0"/>
                        </a:spcAft>
                      </a:pPr>
                      <a:r>
                        <a:rPr lang="en-US" sz="1800" dirty="0">
                          <a:latin typeface="Times New Roman"/>
                          <a:ea typeface="SimSun"/>
                          <a:cs typeface="Times New Roman"/>
                        </a:rPr>
                        <a:t>Total load applied on the tilt joint</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dirty="0">
                          <a:latin typeface="Times New Roman"/>
                          <a:ea typeface="SimSun"/>
                          <a:cs typeface="Times New Roman"/>
                        </a:rPr>
                        <a:t>= 745 g</a:t>
                      </a:r>
                      <a:endParaRPr lang="en-US" sz="1800" dirty="0">
                        <a:latin typeface="Calibri"/>
                        <a:ea typeface="Calibri"/>
                        <a:cs typeface="Times New Roman"/>
                      </a:endParaRPr>
                    </a:p>
                  </a:txBody>
                  <a:tcPr marL="68580" marR="68580" marT="0" marB="0">
                    <a:lnL>
                      <a:noFill/>
                    </a:lnL>
                    <a:lnR>
                      <a:noFill/>
                    </a:lnR>
                    <a:lnT>
                      <a:noFill/>
                    </a:lnT>
                    <a:lnB>
                      <a:noFill/>
                    </a:lnB>
                  </a:tcPr>
                </a:tc>
              </a:tr>
              <a:tr h="276981">
                <a:tc>
                  <a:txBody>
                    <a:bodyPr/>
                    <a:lstStyle/>
                    <a:p>
                      <a:pPr algn="just">
                        <a:lnSpc>
                          <a:spcPct val="115000"/>
                        </a:lnSpc>
                        <a:spcAft>
                          <a:spcPts val="0"/>
                        </a:spcAft>
                      </a:pPr>
                      <a:r>
                        <a:rPr lang="en-US" sz="1800">
                          <a:latin typeface="Times New Roman"/>
                          <a:ea typeface="SimSun"/>
                          <a:cs typeface="Times New Roman"/>
                        </a:rPr>
                        <a:t>(i.e., 110 g + 95 g + 40 g + 500 g = 745 g = 0.745 Kg)</a:t>
                      </a:r>
                      <a:endParaRPr lang="en-US" sz="180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endParaRPr lang="en-US" sz="1800" dirty="0">
                        <a:latin typeface="Times New Roman"/>
                        <a:ea typeface="SimSun"/>
                        <a:cs typeface="Times New Roman"/>
                      </a:endParaRPr>
                    </a:p>
                  </a:txBody>
                  <a:tcPr marL="68580" marR="68580" marT="0" marB="0">
                    <a:lnL>
                      <a:noFill/>
                    </a:lnL>
                    <a:lnR>
                      <a:noFill/>
                    </a:lnR>
                    <a:lnT>
                      <a:noFill/>
                    </a:lnT>
                    <a:lnB>
                      <a:noFill/>
                    </a:lnB>
                  </a:tcPr>
                </a:tc>
              </a:tr>
              <a:tr h="276981">
                <a:tc>
                  <a:txBody>
                    <a:bodyPr/>
                    <a:lstStyle/>
                    <a:p>
                      <a:pPr algn="just">
                        <a:lnSpc>
                          <a:spcPct val="115000"/>
                        </a:lnSpc>
                        <a:spcAft>
                          <a:spcPts val="0"/>
                        </a:spcAft>
                      </a:pPr>
                      <a:r>
                        <a:rPr lang="en-US" sz="1800">
                          <a:latin typeface="Times New Roman"/>
                          <a:ea typeface="SimSun"/>
                          <a:cs typeface="Times New Roman"/>
                        </a:rPr>
                        <a:t>Torque required for tilt joint motor to operate tilting action</a:t>
                      </a:r>
                      <a:endParaRPr lang="en-US" sz="180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dirty="0">
                          <a:latin typeface="Times New Roman"/>
                          <a:ea typeface="SimSun"/>
                          <a:cs typeface="Times New Roman"/>
                        </a:rPr>
                        <a:t>= 0.745 Kg X 21 cm</a:t>
                      </a:r>
                      <a:endParaRPr lang="en-US" sz="1800" dirty="0">
                        <a:latin typeface="Calibri"/>
                        <a:ea typeface="Calibri"/>
                        <a:cs typeface="Times New Roman"/>
                      </a:endParaRPr>
                    </a:p>
                  </a:txBody>
                  <a:tcPr marL="68580" marR="68580" marT="0" marB="0">
                    <a:lnL>
                      <a:noFill/>
                    </a:lnL>
                    <a:lnR>
                      <a:noFill/>
                    </a:lnR>
                    <a:lnT>
                      <a:noFill/>
                    </a:lnT>
                    <a:lnB>
                      <a:noFill/>
                    </a:lnB>
                  </a:tcPr>
                </a:tc>
              </a:tr>
              <a:tr h="276981">
                <a:tc>
                  <a:txBody>
                    <a:bodyPr/>
                    <a:lstStyle/>
                    <a:p>
                      <a:pPr algn="just">
                        <a:lnSpc>
                          <a:spcPct val="115000"/>
                        </a:lnSpc>
                        <a:spcAft>
                          <a:spcPts val="0"/>
                        </a:spcAft>
                      </a:pPr>
                      <a:endParaRPr lang="en-US" sz="1800" dirty="0">
                        <a:latin typeface="Times New Roman"/>
                        <a:ea typeface="SimSun"/>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dirty="0">
                          <a:latin typeface="Times New Roman"/>
                          <a:ea typeface="SimSun"/>
                          <a:cs typeface="Times New Roman"/>
                        </a:rPr>
                        <a:t>= 15.645 Kg.cm</a:t>
                      </a:r>
                      <a:endParaRPr lang="en-US" sz="1800" dirty="0">
                        <a:latin typeface="Calibri"/>
                        <a:ea typeface="Calibri"/>
                        <a:cs typeface="Times New Roman"/>
                      </a:endParaRPr>
                    </a:p>
                  </a:txBody>
                  <a:tcPr marL="68580" marR="68580" marT="0" marB="0">
                    <a:lnL>
                      <a:noFill/>
                    </a:lnL>
                    <a:lnR>
                      <a:noFill/>
                    </a:lnR>
                    <a:lnT>
                      <a:noFill/>
                    </a:lnT>
                    <a:lnB>
                      <a:noFill/>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694267"/>
            <a:ext cx="10710334" cy="369332"/>
          </a:xfrm>
          <a:prstGeom prst="rect">
            <a:avLst/>
          </a:prstGeom>
          <a:noFill/>
        </p:spPr>
        <p:txBody>
          <a:bodyPr wrap="square" rtlCol="0">
            <a:spAutoFit/>
          </a:bodyPr>
          <a:lstStyle/>
          <a:p>
            <a:r>
              <a:rPr lang="en-US" dirty="0" smtClean="0"/>
              <a:t>Torque requirements for the pan joint’s motor:</a:t>
            </a:r>
          </a:p>
        </p:txBody>
      </p:sp>
      <p:graphicFrame>
        <p:nvGraphicFramePr>
          <p:cNvPr id="4" name="Table 3"/>
          <p:cNvGraphicFramePr>
            <a:graphicFrameLocks noGrp="1"/>
          </p:cNvGraphicFramePr>
          <p:nvPr/>
        </p:nvGraphicFramePr>
        <p:xfrm>
          <a:off x="905932" y="1286935"/>
          <a:ext cx="10363201" cy="2839212"/>
        </p:xfrm>
        <a:graphic>
          <a:graphicData uri="http://schemas.openxmlformats.org/drawingml/2006/table">
            <a:tbl>
              <a:tblPr/>
              <a:tblGrid>
                <a:gridCol w="7633879"/>
                <a:gridCol w="2729322"/>
              </a:tblGrid>
              <a:tr h="628001">
                <a:tc>
                  <a:txBody>
                    <a:bodyPr/>
                    <a:lstStyle/>
                    <a:p>
                      <a:pPr algn="just">
                        <a:lnSpc>
                          <a:spcPct val="115000"/>
                        </a:lnSpc>
                        <a:spcAft>
                          <a:spcPts val="0"/>
                        </a:spcAft>
                      </a:pPr>
                      <a:r>
                        <a:rPr lang="en-US" sz="1800" dirty="0">
                          <a:latin typeface="Times New Roman"/>
                          <a:ea typeface="SimSun"/>
                          <a:cs typeface="Times New Roman"/>
                        </a:rPr>
                        <a:t>Maximum distance of the center of gravity of the pan joint from the axis of rotation</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6.7 cm</a:t>
                      </a:r>
                      <a:endParaRPr lang="en-US" sz="1800">
                        <a:latin typeface="Calibri"/>
                        <a:ea typeface="Calibri"/>
                        <a:cs typeface="Times New Roman"/>
                      </a:endParaRPr>
                    </a:p>
                  </a:txBody>
                  <a:tcPr marL="68580" marR="68580" marT="0" marB="0">
                    <a:lnL>
                      <a:noFill/>
                    </a:lnL>
                    <a:lnR>
                      <a:noFill/>
                    </a:lnR>
                    <a:lnT>
                      <a:noFill/>
                    </a:lnT>
                    <a:lnB>
                      <a:noFill/>
                    </a:lnB>
                  </a:tcPr>
                </a:tc>
              </a:tr>
              <a:tr h="314000">
                <a:tc>
                  <a:txBody>
                    <a:bodyPr/>
                    <a:lstStyle/>
                    <a:p>
                      <a:pPr algn="just">
                        <a:lnSpc>
                          <a:spcPct val="115000"/>
                        </a:lnSpc>
                        <a:spcAft>
                          <a:spcPts val="0"/>
                        </a:spcAft>
                      </a:pPr>
                      <a:r>
                        <a:rPr lang="en-US" sz="1800" dirty="0">
                          <a:latin typeface="Times New Roman"/>
                          <a:ea typeface="SimSun"/>
                          <a:cs typeface="Times New Roman"/>
                        </a:rPr>
                        <a:t>Weight of the pan joint</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235 g</a:t>
                      </a:r>
                      <a:endParaRPr lang="en-US" sz="1800">
                        <a:latin typeface="Calibri"/>
                        <a:ea typeface="Calibri"/>
                        <a:cs typeface="Times New Roman"/>
                      </a:endParaRPr>
                    </a:p>
                  </a:txBody>
                  <a:tcPr marL="68580" marR="68580" marT="0" marB="0">
                    <a:lnL>
                      <a:noFill/>
                    </a:lnL>
                    <a:lnR>
                      <a:noFill/>
                    </a:lnR>
                    <a:lnT>
                      <a:noFill/>
                    </a:lnT>
                    <a:lnB>
                      <a:noFill/>
                    </a:lnB>
                  </a:tcPr>
                </a:tc>
              </a:tr>
              <a:tr h="314000">
                <a:tc>
                  <a:txBody>
                    <a:bodyPr/>
                    <a:lstStyle/>
                    <a:p>
                      <a:pPr algn="just">
                        <a:lnSpc>
                          <a:spcPct val="115000"/>
                        </a:lnSpc>
                        <a:spcAft>
                          <a:spcPts val="0"/>
                        </a:spcAft>
                      </a:pPr>
                      <a:r>
                        <a:rPr lang="en-US" sz="1800" dirty="0">
                          <a:latin typeface="Times New Roman"/>
                          <a:ea typeface="SimSun"/>
                          <a:cs typeface="Times New Roman"/>
                        </a:rPr>
                        <a:t>Weight of the tilt joint, which transfers on to the pan joint</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245 g</a:t>
                      </a:r>
                      <a:endParaRPr lang="en-US" sz="1800">
                        <a:latin typeface="Calibri"/>
                        <a:ea typeface="Calibri"/>
                        <a:cs typeface="Times New Roman"/>
                      </a:endParaRPr>
                    </a:p>
                  </a:txBody>
                  <a:tcPr marL="68580" marR="68580" marT="0" marB="0">
                    <a:lnL>
                      <a:noFill/>
                    </a:lnL>
                    <a:lnR>
                      <a:noFill/>
                    </a:lnR>
                    <a:lnT>
                      <a:noFill/>
                    </a:lnT>
                    <a:lnB>
                      <a:noFill/>
                    </a:lnB>
                  </a:tcPr>
                </a:tc>
              </a:tr>
              <a:tr h="314000">
                <a:tc>
                  <a:txBody>
                    <a:bodyPr/>
                    <a:lstStyle/>
                    <a:p>
                      <a:pPr algn="just">
                        <a:lnSpc>
                          <a:spcPct val="115000"/>
                        </a:lnSpc>
                        <a:spcAft>
                          <a:spcPts val="0"/>
                        </a:spcAft>
                      </a:pPr>
                      <a:r>
                        <a:rPr lang="en-US" sz="1800" dirty="0">
                          <a:latin typeface="Times New Roman"/>
                          <a:ea typeface="SimSun"/>
                          <a:cs typeface="Times New Roman"/>
                        </a:rPr>
                        <a:t>Maximum weight of the payload 	</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500 g</a:t>
                      </a:r>
                      <a:endParaRPr lang="en-US" sz="1800">
                        <a:latin typeface="Calibri"/>
                        <a:ea typeface="Calibri"/>
                        <a:cs typeface="Times New Roman"/>
                      </a:endParaRPr>
                    </a:p>
                  </a:txBody>
                  <a:tcPr marL="68580" marR="68580" marT="0" marB="0">
                    <a:lnL>
                      <a:noFill/>
                    </a:lnL>
                    <a:lnR>
                      <a:noFill/>
                    </a:lnR>
                    <a:lnT>
                      <a:noFill/>
                    </a:lnT>
                    <a:lnB>
                      <a:noFill/>
                    </a:lnB>
                  </a:tcPr>
                </a:tc>
              </a:tr>
              <a:tr h="314000">
                <a:tc>
                  <a:txBody>
                    <a:bodyPr/>
                    <a:lstStyle/>
                    <a:p>
                      <a:pPr algn="just">
                        <a:lnSpc>
                          <a:spcPct val="115000"/>
                        </a:lnSpc>
                        <a:spcAft>
                          <a:spcPts val="0"/>
                        </a:spcAft>
                      </a:pPr>
                      <a:r>
                        <a:rPr lang="en-US" sz="1800" dirty="0">
                          <a:latin typeface="Times New Roman"/>
                          <a:ea typeface="SimSun"/>
                          <a:cs typeface="Times New Roman"/>
                        </a:rPr>
                        <a:t>Total load applied on the tilt joint</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a:latin typeface="Times New Roman"/>
                          <a:ea typeface="SimSun"/>
                          <a:cs typeface="Times New Roman"/>
                        </a:rPr>
                        <a:t>= 980 g</a:t>
                      </a:r>
                      <a:endParaRPr lang="en-US" sz="1800">
                        <a:latin typeface="Calibri"/>
                        <a:ea typeface="Calibri"/>
                        <a:cs typeface="Times New Roman"/>
                      </a:endParaRPr>
                    </a:p>
                  </a:txBody>
                  <a:tcPr marL="68580" marR="68580" marT="0" marB="0">
                    <a:lnL>
                      <a:noFill/>
                    </a:lnL>
                    <a:lnR>
                      <a:noFill/>
                    </a:lnR>
                    <a:lnT>
                      <a:noFill/>
                    </a:lnT>
                    <a:lnB>
                      <a:noFill/>
                    </a:lnB>
                  </a:tcPr>
                </a:tc>
              </a:tr>
              <a:tr h="314000">
                <a:tc>
                  <a:txBody>
                    <a:bodyPr/>
                    <a:lstStyle/>
                    <a:p>
                      <a:pPr algn="just">
                        <a:lnSpc>
                          <a:spcPct val="115000"/>
                        </a:lnSpc>
                        <a:spcAft>
                          <a:spcPts val="0"/>
                        </a:spcAft>
                      </a:pPr>
                      <a:r>
                        <a:rPr lang="en-US" sz="1800" dirty="0">
                          <a:latin typeface="Times New Roman"/>
                          <a:ea typeface="SimSun"/>
                          <a:cs typeface="Times New Roman"/>
                        </a:rPr>
                        <a:t>(i.e., 235 g + 245 g + 500 g = 980 g = 0.98 Kg)</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endParaRPr lang="en-US" sz="1800">
                        <a:latin typeface="Times New Roman"/>
                        <a:ea typeface="SimSun"/>
                        <a:cs typeface="Times New Roman"/>
                      </a:endParaRPr>
                    </a:p>
                  </a:txBody>
                  <a:tcPr marL="68580" marR="68580" marT="0" marB="0">
                    <a:lnL>
                      <a:noFill/>
                    </a:lnL>
                    <a:lnR>
                      <a:noFill/>
                    </a:lnR>
                    <a:lnT>
                      <a:noFill/>
                    </a:lnT>
                    <a:lnB>
                      <a:noFill/>
                    </a:lnB>
                  </a:tcPr>
                </a:tc>
              </a:tr>
              <a:tr h="314000">
                <a:tc>
                  <a:txBody>
                    <a:bodyPr/>
                    <a:lstStyle/>
                    <a:p>
                      <a:pPr algn="just">
                        <a:lnSpc>
                          <a:spcPct val="115000"/>
                        </a:lnSpc>
                        <a:spcAft>
                          <a:spcPts val="0"/>
                        </a:spcAft>
                      </a:pPr>
                      <a:r>
                        <a:rPr lang="en-US" sz="1800" dirty="0">
                          <a:latin typeface="Times New Roman"/>
                          <a:ea typeface="SimSun"/>
                          <a:cs typeface="Times New Roman"/>
                        </a:rPr>
                        <a:t>Torque required for pan joint motor to operate pan action</a:t>
                      </a:r>
                      <a:endParaRPr lang="en-US" sz="1800" dirty="0">
                        <a:latin typeface="Calibri"/>
                        <a:ea typeface="Calibri"/>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dirty="0">
                          <a:latin typeface="Times New Roman"/>
                          <a:ea typeface="SimSun"/>
                          <a:cs typeface="Times New Roman"/>
                        </a:rPr>
                        <a:t>= 0.98 Kg X 6.7 cm</a:t>
                      </a:r>
                      <a:endParaRPr lang="en-US" sz="1800" dirty="0">
                        <a:latin typeface="Calibri"/>
                        <a:ea typeface="Calibri"/>
                        <a:cs typeface="Times New Roman"/>
                      </a:endParaRPr>
                    </a:p>
                  </a:txBody>
                  <a:tcPr marL="68580" marR="68580" marT="0" marB="0">
                    <a:lnL>
                      <a:noFill/>
                    </a:lnL>
                    <a:lnR>
                      <a:noFill/>
                    </a:lnR>
                    <a:lnT>
                      <a:noFill/>
                    </a:lnT>
                    <a:lnB>
                      <a:noFill/>
                    </a:lnB>
                  </a:tcPr>
                </a:tc>
              </a:tr>
              <a:tr h="314000">
                <a:tc>
                  <a:txBody>
                    <a:bodyPr/>
                    <a:lstStyle/>
                    <a:p>
                      <a:pPr algn="just">
                        <a:lnSpc>
                          <a:spcPct val="115000"/>
                        </a:lnSpc>
                        <a:spcAft>
                          <a:spcPts val="0"/>
                        </a:spcAft>
                      </a:pPr>
                      <a:endParaRPr lang="en-US" sz="1800">
                        <a:latin typeface="Times New Roman"/>
                        <a:ea typeface="SimSun"/>
                        <a:cs typeface="Times New Roman"/>
                      </a:endParaRPr>
                    </a:p>
                  </a:txBody>
                  <a:tcPr marL="68580" marR="68580" marT="0" marB="0">
                    <a:lnL>
                      <a:noFill/>
                    </a:lnL>
                    <a:lnR>
                      <a:noFill/>
                    </a:lnR>
                    <a:lnT>
                      <a:noFill/>
                    </a:lnT>
                    <a:lnB>
                      <a:noFill/>
                    </a:lnB>
                  </a:tcPr>
                </a:tc>
                <a:tc>
                  <a:txBody>
                    <a:bodyPr/>
                    <a:lstStyle/>
                    <a:p>
                      <a:pPr algn="just">
                        <a:lnSpc>
                          <a:spcPct val="115000"/>
                        </a:lnSpc>
                        <a:spcAft>
                          <a:spcPts val="0"/>
                        </a:spcAft>
                      </a:pPr>
                      <a:r>
                        <a:rPr lang="en-US" sz="1800" dirty="0">
                          <a:latin typeface="Times New Roman"/>
                          <a:ea typeface="SimSun"/>
                          <a:cs typeface="Times New Roman"/>
                        </a:rPr>
                        <a:t>= 6.56 Kg.cm</a:t>
                      </a:r>
                      <a:endParaRPr lang="en-US" sz="1800" dirty="0">
                        <a:latin typeface="Calibri"/>
                        <a:ea typeface="Calibri"/>
                        <a:cs typeface="Times New Roman"/>
                      </a:endParaRPr>
                    </a:p>
                  </a:txBody>
                  <a:tcPr marL="68580" marR="68580" marT="0" marB="0">
                    <a:lnL>
                      <a:noFill/>
                    </a:lnL>
                    <a:lnR>
                      <a:noFill/>
                    </a:lnR>
                    <a:lnT>
                      <a:noFill/>
                    </a:lnT>
                    <a:lnB>
                      <a:noFill/>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1281641" y="1069976"/>
            <a:ext cx="9440863" cy="3905250"/>
          </a:xfrm>
          <a:prstGeom prst="rect">
            <a:avLst/>
          </a:prstGeom>
          <a:noFill/>
          <a:ln w="9525">
            <a:noFill/>
            <a:miter lim="800000"/>
            <a:headEnd/>
            <a:tailEnd/>
          </a:ln>
          <a:effectLst/>
        </p:spPr>
      </p:pic>
      <p:sp>
        <p:nvSpPr>
          <p:cNvPr id="3" name="TextBox 2">
            <a:extLst>
              <a:ext uri="{FF2B5EF4-FFF2-40B4-BE49-F238E27FC236}">
                <a16:creationId xmlns="" xmlns:a16="http://schemas.microsoft.com/office/drawing/2014/main" id="{04C03ADF-8926-DD7E-5DBE-C456DF046DA8}"/>
              </a:ext>
            </a:extLst>
          </p:cNvPr>
          <p:cNvSpPr txBox="1"/>
          <p:nvPr/>
        </p:nvSpPr>
        <p:spPr>
          <a:xfrm>
            <a:off x="1032934" y="5107422"/>
            <a:ext cx="10176933" cy="646331"/>
          </a:xfrm>
          <a:prstGeom prst="rect">
            <a:avLst/>
          </a:prstGeom>
          <a:noFill/>
        </p:spPr>
        <p:txBody>
          <a:bodyPr wrap="square" rtlCol="0">
            <a:spAutoFit/>
          </a:bodyPr>
          <a:lstStyle/>
          <a:p>
            <a:pPr algn="ctr"/>
            <a:r>
              <a:rPr lang="en-US" dirty="0"/>
              <a:t>figure </a:t>
            </a:r>
            <a:r>
              <a:rPr lang="en-US" dirty="0" smtClean="0"/>
              <a:t>20. </a:t>
            </a:r>
            <a:r>
              <a:rPr lang="en-IN" dirty="0" smtClean="0"/>
              <a:t>Illustration of the four-claw-gripper – (a) Isometric view; (b) Side view; (c) Picture of the four-claw gripper with its driving bolt</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ipper_Kinem.jpg"/>
          <p:cNvPicPr/>
          <p:nvPr/>
        </p:nvPicPr>
        <p:blipFill>
          <a:blip r:embed="rId2" cstate="print"/>
          <a:stretch>
            <a:fillRect/>
          </a:stretch>
        </p:blipFill>
        <p:spPr>
          <a:xfrm>
            <a:off x="752581" y="1252325"/>
            <a:ext cx="2227686" cy="3700675"/>
          </a:xfrm>
          <a:prstGeom prst="rect">
            <a:avLst/>
          </a:prstGeom>
        </p:spPr>
      </p:pic>
      <p:sp>
        <p:nvSpPr>
          <p:cNvPr id="4" name="TextBox 3">
            <a:extLst>
              <a:ext uri="{FF2B5EF4-FFF2-40B4-BE49-F238E27FC236}">
                <a16:creationId xmlns="" xmlns:a16="http://schemas.microsoft.com/office/drawing/2014/main" id="{04C03ADF-8926-DD7E-5DBE-C456DF046DA8}"/>
              </a:ext>
            </a:extLst>
          </p:cNvPr>
          <p:cNvSpPr txBox="1"/>
          <p:nvPr/>
        </p:nvSpPr>
        <p:spPr>
          <a:xfrm>
            <a:off x="311031" y="5098955"/>
            <a:ext cx="2906302" cy="646331"/>
          </a:xfrm>
          <a:prstGeom prst="rect">
            <a:avLst/>
          </a:prstGeom>
          <a:noFill/>
        </p:spPr>
        <p:txBody>
          <a:bodyPr wrap="square" rtlCol="0">
            <a:spAutoFit/>
          </a:bodyPr>
          <a:lstStyle/>
          <a:p>
            <a:pPr algn="ctr"/>
            <a:r>
              <a:rPr lang="en-US" dirty="0"/>
              <a:t>figure </a:t>
            </a:r>
            <a:r>
              <a:rPr lang="en-US" dirty="0" smtClean="0"/>
              <a:t>21. </a:t>
            </a:r>
            <a:r>
              <a:rPr lang="en-US" dirty="0"/>
              <a:t>Illustration </a:t>
            </a:r>
            <a:r>
              <a:rPr lang="en-US" dirty="0" smtClean="0"/>
              <a:t>of a finger of a gripper</a:t>
            </a:r>
            <a:endParaRPr lang="en-IN" dirty="0"/>
          </a:p>
        </p:txBody>
      </p:sp>
      <p:sp>
        <p:nvSpPr>
          <p:cNvPr id="5" name="TextBox 4"/>
          <p:cNvSpPr txBox="1"/>
          <p:nvPr/>
        </p:nvSpPr>
        <p:spPr>
          <a:xfrm>
            <a:off x="3352800" y="750603"/>
            <a:ext cx="8587154" cy="5078313"/>
          </a:xfrm>
          <a:prstGeom prst="rect">
            <a:avLst/>
          </a:prstGeom>
          <a:noFill/>
        </p:spPr>
        <p:txBody>
          <a:bodyPr wrap="square" rtlCol="0">
            <a:spAutoFit/>
          </a:bodyPr>
          <a:lstStyle/>
          <a:p>
            <a:r>
              <a:rPr lang="en-US" b="1" dirty="0" smtClean="0"/>
              <a:t>The kinematics of this mechanism is solved as follows:</a:t>
            </a:r>
          </a:p>
          <a:p>
            <a:endParaRPr lang="en-US" dirty="0" smtClean="0"/>
          </a:p>
          <a:p>
            <a:r>
              <a:rPr lang="en-US" dirty="0" smtClean="0"/>
              <a:t>In order to identify the number of degrees of freedom for each finger of the gripper Kutzbach criteria was used.</a:t>
            </a:r>
          </a:p>
          <a:p>
            <a:endParaRPr lang="en-US" dirty="0" smtClean="0"/>
          </a:p>
          <a:p>
            <a:r>
              <a:rPr lang="en-US" dirty="0" smtClean="0"/>
              <a:t>M = 3(n – 1) – 2j</a:t>
            </a:r>
            <a:r>
              <a:rPr lang="en-US" baseline="-25000" dirty="0" smtClean="0"/>
              <a:t>1</a:t>
            </a:r>
            <a:r>
              <a:rPr lang="en-US" dirty="0" smtClean="0"/>
              <a:t> – j</a:t>
            </a:r>
            <a:r>
              <a:rPr lang="en-US" baseline="-25000" dirty="0" smtClean="0"/>
              <a:t>2</a:t>
            </a:r>
          </a:p>
          <a:p>
            <a:endParaRPr lang="en-US" dirty="0" smtClean="0"/>
          </a:p>
          <a:p>
            <a:r>
              <a:rPr lang="en-US" dirty="0" smtClean="0"/>
              <a:t>Where,</a:t>
            </a:r>
          </a:p>
          <a:p>
            <a:endParaRPr lang="en-US" dirty="0" smtClean="0"/>
          </a:p>
          <a:p>
            <a:r>
              <a:rPr lang="en-US" dirty="0" smtClean="0"/>
              <a:t>M = No. of degrees of freedom</a:t>
            </a:r>
          </a:p>
          <a:p>
            <a:endParaRPr lang="en-US" dirty="0" smtClean="0"/>
          </a:p>
          <a:p>
            <a:r>
              <a:rPr lang="en-US" dirty="0" smtClean="0"/>
              <a:t>n = Total no. of links</a:t>
            </a:r>
          </a:p>
          <a:p>
            <a:endParaRPr lang="en-US" dirty="0" smtClean="0"/>
          </a:p>
          <a:p>
            <a:r>
              <a:rPr lang="en-US" dirty="0" smtClean="0"/>
              <a:t>j</a:t>
            </a:r>
            <a:r>
              <a:rPr lang="en-US" baseline="-25000" dirty="0" smtClean="0"/>
              <a:t>1</a:t>
            </a:r>
            <a:r>
              <a:rPr lang="en-US" dirty="0" smtClean="0"/>
              <a:t> = No. of lower link-pairs (i.e., links which have surface contact at their joint. E.g. revolute joint or fixed joint etc.)</a:t>
            </a:r>
          </a:p>
          <a:p>
            <a:endParaRPr lang="en-US" dirty="0" smtClean="0"/>
          </a:p>
          <a:p>
            <a:r>
              <a:rPr lang="en-US" dirty="0" smtClean="0"/>
              <a:t>j</a:t>
            </a:r>
            <a:r>
              <a:rPr lang="en-US" baseline="-25000" dirty="0" smtClean="0"/>
              <a:t>2</a:t>
            </a:r>
            <a:r>
              <a:rPr lang="en-US" dirty="0" smtClean="0"/>
              <a:t> = No. of higher link-pairs (i.e., links which have line or point contact at their joint. E.g. spherical joint etc.)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2667" y="1364111"/>
            <a:ext cx="5291666" cy="4247317"/>
          </a:xfrm>
          <a:prstGeom prst="rect">
            <a:avLst/>
          </a:prstGeom>
          <a:noFill/>
        </p:spPr>
        <p:txBody>
          <a:bodyPr wrap="square" rtlCol="0">
            <a:spAutoFit/>
          </a:bodyPr>
          <a:lstStyle/>
          <a:p>
            <a:r>
              <a:rPr lang="en-US" dirty="0" smtClean="0"/>
              <a:t>here,</a:t>
            </a:r>
          </a:p>
          <a:p>
            <a:endParaRPr lang="en-US" dirty="0" smtClean="0"/>
          </a:p>
          <a:p>
            <a:r>
              <a:rPr lang="en-US" dirty="0" smtClean="0"/>
              <a:t>n = 6</a:t>
            </a:r>
          </a:p>
          <a:p>
            <a:endParaRPr lang="en-US" dirty="0" smtClean="0"/>
          </a:p>
          <a:p>
            <a:r>
              <a:rPr lang="en-US" dirty="0" smtClean="0"/>
              <a:t>j</a:t>
            </a:r>
            <a:r>
              <a:rPr lang="en-US" baseline="-25000" dirty="0" smtClean="0"/>
              <a:t>1</a:t>
            </a:r>
            <a:r>
              <a:rPr lang="en-US" dirty="0" smtClean="0"/>
              <a:t> = 7</a:t>
            </a:r>
          </a:p>
          <a:p>
            <a:endParaRPr lang="en-US" dirty="0" smtClean="0"/>
          </a:p>
          <a:p>
            <a:r>
              <a:rPr lang="en-US" dirty="0" smtClean="0"/>
              <a:t>j</a:t>
            </a:r>
            <a:r>
              <a:rPr lang="en-US" baseline="-25000" dirty="0" smtClean="0"/>
              <a:t>2</a:t>
            </a:r>
            <a:r>
              <a:rPr lang="en-US" dirty="0" smtClean="0"/>
              <a:t> = 0</a:t>
            </a:r>
          </a:p>
          <a:p>
            <a:endParaRPr lang="en-US" dirty="0" smtClean="0"/>
          </a:p>
          <a:p>
            <a:r>
              <a:rPr lang="en-US" dirty="0" smtClean="0"/>
              <a:t>M = 3(6-1) – 2(7) – 0</a:t>
            </a:r>
          </a:p>
          <a:p>
            <a:endParaRPr lang="en-US" dirty="0" smtClean="0"/>
          </a:p>
          <a:p>
            <a:r>
              <a:rPr lang="en-US" dirty="0" smtClean="0"/>
              <a:t>M = 1</a:t>
            </a:r>
          </a:p>
          <a:p>
            <a:endParaRPr lang="en-US" dirty="0" smtClean="0"/>
          </a:p>
          <a:p>
            <a:r>
              <a:rPr lang="en-US" dirty="0" smtClean="0"/>
              <a:t>Therefore, the no. of degrees of freedom for each finger of the gripper in one, i.e., constrained movement in a single plane.</a:t>
            </a:r>
          </a:p>
        </p:txBody>
      </p:sp>
      <p:pic>
        <p:nvPicPr>
          <p:cNvPr id="4" name="4] Working Of Gripper.mp4">
            <a:hlinkClick r:id="" action="ppaction://media"/>
          </p:cNvPr>
          <p:cNvPicPr>
            <a:picLocks noRot="1" noChangeAspect="1"/>
          </p:cNvPicPr>
          <p:nvPr>
            <a:videoFile r:link="rId1"/>
          </p:nvPr>
        </p:nvPicPr>
        <p:blipFill>
          <a:blip r:embed="rId3"/>
          <a:stretch>
            <a:fillRect/>
          </a:stretch>
        </p:blipFill>
        <p:spPr>
          <a:xfrm>
            <a:off x="5765799" y="761998"/>
            <a:ext cx="5757335" cy="4318001"/>
          </a:xfrm>
          <a:prstGeom prst="rect">
            <a:avLst/>
          </a:prstGeom>
        </p:spPr>
      </p:pic>
      <p:sp>
        <p:nvSpPr>
          <p:cNvPr id="5" name="TextBox 4">
            <a:extLst>
              <a:ext uri="{FF2B5EF4-FFF2-40B4-BE49-F238E27FC236}">
                <a16:creationId xmlns="" xmlns:a16="http://schemas.microsoft.com/office/drawing/2014/main" id="{04C03ADF-8926-DD7E-5DBE-C456DF046DA8}"/>
              </a:ext>
            </a:extLst>
          </p:cNvPr>
          <p:cNvSpPr txBox="1"/>
          <p:nvPr/>
        </p:nvSpPr>
        <p:spPr>
          <a:xfrm>
            <a:off x="5780499" y="5166689"/>
            <a:ext cx="5700302" cy="646331"/>
          </a:xfrm>
          <a:prstGeom prst="rect">
            <a:avLst/>
          </a:prstGeom>
          <a:noFill/>
        </p:spPr>
        <p:txBody>
          <a:bodyPr wrap="square" rtlCol="0">
            <a:spAutoFit/>
          </a:bodyPr>
          <a:lstStyle/>
          <a:p>
            <a:pPr algn="ctr"/>
            <a:r>
              <a:rPr lang="en-US" dirty="0" smtClean="0"/>
              <a:t>Video 2. </a:t>
            </a:r>
            <a:r>
              <a:rPr lang="en-US" dirty="0"/>
              <a:t>Illustration </a:t>
            </a:r>
            <a:r>
              <a:rPr lang="en-US" dirty="0" smtClean="0"/>
              <a:t>of </a:t>
            </a:r>
            <a:r>
              <a:rPr lang="en-US" dirty="0" err="1" smtClean="0"/>
              <a:t>thr</a:t>
            </a:r>
            <a:r>
              <a:rPr lang="en-US" dirty="0" smtClean="0"/>
              <a:t> gripping and un gripping of the four-claw gripper</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1A5E03-3368-6013-5EF0-7C1151B15705}"/>
              </a:ext>
            </a:extLst>
          </p:cNvPr>
          <p:cNvSpPr>
            <a:spLocks noGrp="1"/>
          </p:cNvSpPr>
          <p:nvPr>
            <p:ph type="title"/>
          </p:nvPr>
        </p:nvSpPr>
        <p:spPr/>
        <p:txBody>
          <a:bodyPr/>
          <a:lstStyle/>
          <a:p>
            <a:r>
              <a:rPr lang="en-US" b="1" dirty="0">
                <a:cs typeface="Calibri Light"/>
              </a:rPr>
              <a:t>1. Problem Definition</a:t>
            </a:r>
            <a:endParaRPr lang="en-US" b="1" dirty="0"/>
          </a:p>
        </p:txBody>
      </p:sp>
      <p:sp>
        <p:nvSpPr>
          <p:cNvPr id="3" name="Content Placeholder 2">
            <a:extLst>
              <a:ext uri="{FF2B5EF4-FFF2-40B4-BE49-F238E27FC236}">
                <a16:creationId xmlns="" xmlns:a16="http://schemas.microsoft.com/office/drawing/2014/main" id="{32C693AB-36DE-0D2D-D0BB-5A08FDA75A5B}"/>
              </a:ext>
            </a:extLst>
          </p:cNvPr>
          <p:cNvSpPr>
            <a:spLocks noGrp="1"/>
          </p:cNvSpPr>
          <p:nvPr>
            <p:ph sz="quarter" idx="13"/>
          </p:nvPr>
        </p:nvSpPr>
        <p:spPr>
          <a:xfrm>
            <a:off x="914087" y="1927754"/>
            <a:ext cx="7307046" cy="4263413"/>
          </a:xfrm>
        </p:spPr>
        <p:txBody>
          <a:bodyPr>
            <a:noAutofit/>
          </a:bodyPr>
          <a:lstStyle/>
          <a:p>
            <a:pPr algn="just">
              <a:lnSpc>
                <a:spcPct val="120000"/>
              </a:lnSpc>
              <a:buFont typeface="Wingdings" panose="05000000000000000000" pitchFamily="2" charset="2"/>
              <a:buChar char="§"/>
            </a:pPr>
            <a:r>
              <a:rPr lang="en-US" sz="2000" dirty="0"/>
              <a:t>Self balancing of a two wheeled robot on a flat, rough and dry surface is achieved using the application of inverted </a:t>
            </a:r>
            <a:r>
              <a:rPr lang="en-US" sz="2000" dirty="0" smtClean="0"/>
              <a:t>pendulum, which is a highly unstable system.</a:t>
            </a:r>
            <a:endParaRPr lang="en-US" sz="2000" dirty="0"/>
          </a:p>
          <a:p>
            <a:pPr algn="just">
              <a:lnSpc>
                <a:spcPct val="120000"/>
              </a:lnSpc>
              <a:buFont typeface="Wingdings" panose="05000000000000000000" pitchFamily="2" charset="2"/>
              <a:buChar char="§"/>
            </a:pPr>
            <a:r>
              <a:rPr lang="en-US" sz="2000" dirty="0"/>
              <a:t>Environments such as agricultural fields bring in factors such as permissible angle of </a:t>
            </a:r>
            <a:r>
              <a:rPr lang="en-US" sz="2000" dirty="0" smtClean="0"/>
              <a:t>tilt and arbitrary disturbances </a:t>
            </a:r>
            <a:r>
              <a:rPr lang="en-US" sz="2000" dirty="0"/>
              <a:t>into consideration while developing the </a:t>
            </a:r>
            <a:r>
              <a:rPr lang="en-US" sz="2000" dirty="0" smtClean="0"/>
              <a:t>self </a:t>
            </a:r>
            <a:r>
              <a:rPr lang="en-US" sz="2000" dirty="0"/>
              <a:t>balancing model. </a:t>
            </a:r>
            <a:endParaRPr lang="en-US" sz="2000" dirty="0" smtClean="0"/>
          </a:p>
          <a:p>
            <a:pPr algn="just">
              <a:lnSpc>
                <a:spcPct val="120000"/>
              </a:lnSpc>
              <a:buFont typeface="Wingdings" panose="05000000000000000000" pitchFamily="2" charset="2"/>
              <a:buChar char="§"/>
            </a:pPr>
            <a:r>
              <a:rPr lang="en-US" sz="2000" dirty="0" smtClean="0"/>
              <a:t>The challenge is to design the hardware considering the nature of the terrain and synchronize the control system in order to tackle the aforementioned arbitrary disturbances</a:t>
            </a:r>
            <a:endParaRPr lang="en-US" sz="2000" dirty="0"/>
          </a:p>
        </p:txBody>
      </p:sp>
      <p:sp>
        <p:nvSpPr>
          <p:cNvPr id="12" name="TextBox 11">
            <a:extLst>
              <a:ext uri="{FF2B5EF4-FFF2-40B4-BE49-F238E27FC236}">
                <a16:creationId xmlns="" xmlns:a16="http://schemas.microsoft.com/office/drawing/2014/main" id="{3AC3199D-18FB-C464-98B9-0DF28FF26B70}"/>
              </a:ext>
            </a:extLst>
          </p:cNvPr>
          <p:cNvSpPr txBox="1"/>
          <p:nvPr/>
        </p:nvSpPr>
        <p:spPr>
          <a:xfrm>
            <a:off x="8508999" y="4961663"/>
            <a:ext cx="3278744" cy="646331"/>
          </a:xfrm>
          <a:prstGeom prst="rect">
            <a:avLst/>
          </a:prstGeom>
          <a:noFill/>
        </p:spPr>
        <p:txBody>
          <a:bodyPr wrap="square" rtlCol="0">
            <a:spAutoFit/>
          </a:bodyPr>
          <a:lstStyle/>
          <a:p>
            <a:pPr algn="ctr"/>
            <a:r>
              <a:rPr lang="en-US" dirty="0"/>
              <a:t>figure 2</a:t>
            </a:r>
            <a:r>
              <a:rPr lang="en-US" dirty="0" smtClean="0"/>
              <a:t>. </a:t>
            </a:r>
            <a:r>
              <a:rPr lang="en-US" sz="1800" dirty="0"/>
              <a:t>Illustration of tilting of the robot due to </a:t>
            </a:r>
            <a:r>
              <a:rPr lang="en-US" sz="1800" dirty="0" smtClean="0"/>
              <a:t>rocks</a:t>
            </a:r>
            <a:endParaRPr lang="en-US" dirty="0"/>
          </a:p>
        </p:txBody>
      </p:sp>
      <p:pic>
        <p:nvPicPr>
          <p:cNvPr id="5" name="Picture 4">
            <a:extLst>
              <a:ext uri="{FF2B5EF4-FFF2-40B4-BE49-F238E27FC236}">
                <a16:creationId xmlns="" xmlns:a16="http://schemas.microsoft.com/office/drawing/2014/main" id="{5D59C3E0-51F5-100C-23EC-F1AC58CDF3BB}"/>
              </a:ext>
            </a:extLst>
          </p:cNvPr>
          <p:cNvPicPr>
            <a:picLocks noChangeAspect="1"/>
          </p:cNvPicPr>
          <p:nvPr/>
        </p:nvPicPr>
        <p:blipFill>
          <a:blip r:embed="rId2"/>
          <a:stretch>
            <a:fillRect/>
          </a:stretch>
        </p:blipFill>
        <p:spPr>
          <a:xfrm>
            <a:off x="8558677" y="1710267"/>
            <a:ext cx="3009198" cy="3047999"/>
          </a:xfrm>
          <a:prstGeom prst="rect">
            <a:avLst/>
          </a:prstGeom>
        </p:spPr>
      </p:pic>
    </p:spTree>
    <p:extLst>
      <p:ext uri="{BB962C8B-B14F-4D97-AF65-F5344CB8AC3E}">
        <p14:creationId xmlns="" xmlns:p14="http://schemas.microsoft.com/office/powerpoint/2010/main" val="2830001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 xmlns:a16="http://schemas.microsoft.com/office/drawing/2014/main" id="{AE4BA3EC-13DF-77CE-DFC7-EDF82D71B3EF}"/>
              </a:ext>
            </a:extLst>
          </p:cNvPr>
          <p:cNvSpPr txBox="1">
            <a:spLocks/>
          </p:cNvSpPr>
          <p:nvPr/>
        </p:nvSpPr>
        <p:spPr>
          <a:xfrm>
            <a:off x="660400" y="373123"/>
            <a:ext cx="10591800" cy="7481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smtClean="0"/>
              <a:t>5.5 Integrated Circuit diagram for the robot and the robotic arm</a:t>
            </a:r>
            <a:endParaRPr lang="en-IN" sz="3200" b="1" dirty="0"/>
          </a:p>
        </p:txBody>
      </p:sp>
      <p:pic>
        <p:nvPicPr>
          <p:cNvPr id="3" name="Picture 2"/>
          <p:cNvPicPr/>
          <p:nvPr/>
        </p:nvPicPr>
        <p:blipFill>
          <a:blip r:embed="rId2"/>
          <a:stretch>
            <a:fillRect/>
          </a:stretch>
        </p:blipFill>
        <p:spPr bwMode="auto">
          <a:xfrm>
            <a:off x="1869879" y="914399"/>
            <a:ext cx="7918843" cy="4986867"/>
          </a:xfrm>
          <a:prstGeom prst="rect">
            <a:avLst/>
          </a:prstGeom>
          <a:noFill/>
          <a:ln w="9525">
            <a:noFill/>
            <a:miter lim="800000"/>
            <a:headEnd/>
            <a:tailEnd/>
          </a:ln>
        </p:spPr>
      </p:pic>
      <p:sp>
        <p:nvSpPr>
          <p:cNvPr id="4" name="TextBox 3">
            <a:extLst>
              <a:ext uri="{FF2B5EF4-FFF2-40B4-BE49-F238E27FC236}">
                <a16:creationId xmlns="" xmlns:a16="http://schemas.microsoft.com/office/drawing/2014/main" id="{04C03ADF-8926-DD7E-5DBE-C456DF046DA8}"/>
              </a:ext>
            </a:extLst>
          </p:cNvPr>
          <p:cNvSpPr txBox="1"/>
          <p:nvPr/>
        </p:nvSpPr>
        <p:spPr>
          <a:xfrm>
            <a:off x="2546232" y="5928688"/>
            <a:ext cx="5700302" cy="646331"/>
          </a:xfrm>
          <a:prstGeom prst="rect">
            <a:avLst/>
          </a:prstGeom>
          <a:noFill/>
        </p:spPr>
        <p:txBody>
          <a:bodyPr wrap="square" rtlCol="0">
            <a:spAutoFit/>
          </a:bodyPr>
          <a:lstStyle/>
          <a:p>
            <a:pPr algn="ctr"/>
            <a:r>
              <a:rPr lang="en-US" dirty="0"/>
              <a:t>figure </a:t>
            </a:r>
            <a:r>
              <a:rPr lang="en-US" dirty="0" smtClean="0"/>
              <a:t>22. </a:t>
            </a:r>
            <a:r>
              <a:rPr lang="en-IN" dirty="0" smtClean="0"/>
              <a:t>Integrated electrical circuit diagram of the robot and the robotic arm</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481666" y="0"/>
            <a:ext cx="8712200" cy="5715000"/>
          </a:xfrm>
          <a:prstGeom prst="rect">
            <a:avLst/>
          </a:prstGeom>
          <a:noFill/>
          <a:ln w="9525">
            <a:noFill/>
            <a:miter lim="800000"/>
            <a:headEnd/>
            <a:tailEnd/>
          </a:ln>
        </p:spPr>
      </p:pic>
      <p:sp>
        <p:nvSpPr>
          <p:cNvPr id="3" name="TextBox 2"/>
          <p:cNvSpPr txBox="1"/>
          <p:nvPr/>
        </p:nvSpPr>
        <p:spPr>
          <a:xfrm>
            <a:off x="8297332" y="2523068"/>
            <a:ext cx="2598788" cy="2862322"/>
          </a:xfrm>
          <a:prstGeom prst="rect">
            <a:avLst/>
          </a:prstGeom>
          <a:noFill/>
        </p:spPr>
        <p:txBody>
          <a:bodyPr wrap="none" rtlCol="0">
            <a:spAutoFit/>
          </a:bodyPr>
          <a:lstStyle/>
          <a:p>
            <a:r>
              <a:rPr lang="en-US" dirty="0" smtClean="0"/>
              <a:t>No. of 5V output Pins = 2</a:t>
            </a:r>
          </a:p>
          <a:p>
            <a:r>
              <a:rPr lang="en-US" dirty="0" smtClean="0"/>
              <a:t>No. of 3.3 V Pins = 1</a:t>
            </a:r>
          </a:p>
          <a:p>
            <a:r>
              <a:rPr lang="en-US" dirty="0" smtClean="0"/>
              <a:t>No. of GND pins = 3</a:t>
            </a:r>
          </a:p>
          <a:p>
            <a:r>
              <a:rPr lang="en-US" dirty="0" smtClean="0"/>
              <a:t>No. of PWM Pins = 11</a:t>
            </a:r>
          </a:p>
          <a:p>
            <a:r>
              <a:rPr lang="en-US" dirty="0" smtClean="0"/>
              <a:t>No. of Digital Pins = 4</a:t>
            </a:r>
          </a:p>
          <a:p>
            <a:r>
              <a:rPr lang="en-US" dirty="0" smtClean="0"/>
              <a:t>No. of RXD pins = 1</a:t>
            </a:r>
          </a:p>
          <a:p>
            <a:r>
              <a:rPr lang="en-US" dirty="0" smtClean="0"/>
              <a:t>No. of TXD pins = 1</a:t>
            </a:r>
          </a:p>
          <a:p>
            <a:r>
              <a:rPr lang="en-US" dirty="0" smtClean="0"/>
              <a:t>No. of SDA pins = 2</a:t>
            </a:r>
          </a:p>
          <a:p>
            <a:r>
              <a:rPr lang="en-US" dirty="0" smtClean="0"/>
              <a:t>No. of SCL pins = 2</a:t>
            </a:r>
          </a:p>
          <a:p>
            <a:endParaRPr lang="en-US" dirty="0"/>
          </a:p>
        </p:txBody>
      </p:sp>
      <p:sp>
        <p:nvSpPr>
          <p:cNvPr id="4" name="TextBox 3">
            <a:extLst>
              <a:ext uri="{FF2B5EF4-FFF2-40B4-BE49-F238E27FC236}">
                <a16:creationId xmlns="" xmlns:a16="http://schemas.microsoft.com/office/drawing/2014/main" id="{04C03ADF-8926-DD7E-5DBE-C456DF046DA8}"/>
              </a:ext>
            </a:extLst>
          </p:cNvPr>
          <p:cNvSpPr txBox="1"/>
          <p:nvPr/>
        </p:nvSpPr>
        <p:spPr>
          <a:xfrm>
            <a:off x="2554698" y="5810155"/>
            <a:ext cx="5700302" cy="646331"/>
          </a:xfrm>
          <a:prstGeom prst="rect">
            <a:avLst/>
          </a:prstGeom>
          <a:noFill/>
        </p:spPr>
        <p:txBody>
          <a:bodyPr wrap="square" rtlCol="0">
            <a:spAutoFit/>
          </a:bodyPr>
          <a:lstStyle/>
          <a:p>
            <a:pPr algn="ctr"/>
            <a:r>
              <a:rPr lang="en-US" dirty="0"/>
              <a:t>figure </a:t>
            </a:r>
            <a:r>
              <a:rPr lang="en-US" dirty="0" smtClean="0"/>
              <a:t>23. </a:t>
            </a:r>
            <a:r>
              <a:rPr lang="en-IN" dirty="0" smtClean="0"/>
              <a:t>Sensors Input-Output ports diagram for the robot and the robotic arm</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 xmlns:a16="http://schemas.microsoft.com/office/drawing/2014/main" id="{AE4BA3EC-13DF-77CE-DFC7-EDF82D71B3EF}"/>
              </a:ext>
            </a:extLst>
          </p:cNvPr>
          <p:cNvSpPr txBox="1">
            <a:spLocks/>
          </p:cNvSpPr>
          <p:nvPr/>
        </p:nvSpPr>
        <p:spPr>
          <a:xfrm>
            <a:off x="660400" y="373123"/>
            <a:ext cx="10591800" cy="7481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smtClean="0"/>
              <a:t>5.6 Circuit diagram for the console</a:t>
            </a:r>
            <a:endParaRPr lang="en-IN" sz="3200" b="1" dirty="0"/>
          </a:p>
        </p:txBody>
      </p:sp>
      <p:pic>
        <p:nvPicPr>
          <p:cNvPr id="3" name="Picture 2"/>
          <p:cNvPicPr/>
          <p:nvPr/>
        </p:nvPicPr>
        <p:blipFill>
          <a:blip r:embed="rId2"/>
          <a:stretch>
            <a:fillRect/>
          </a:stretch>
        </p:blipFill>
        <p:spPr bwMode="auto">
          <a:xfrm>
            <a:off x="1706244" y="1077052"/>
            <a:ext cx="8386023" cy="4553281"/>
          </a:xfrm>
          <a:prstGeom prst="rect">
            <a:avLst/>
          </a:prstGeom>
          <a:noFill/>
          <a:ln w="9525">
            <a:noFill/>
            <a:miter lim="800000"/>
            <a:headEnd/>
            <a:tailEnd/>
          </a:ln>
        </p:spPr>
      </p:pic>
      <p:sp>
        <p:nvSpPr>
          <p:cNvPr id="4" name="TextBox 3">
            <a:extLst>
              <a:ext uri="{FF2B5EF4-FFF2-40B4-BE49-F238E27FC236}">
                <a16:creationId xmlns="" xmlns:a16="http://schemas.microsoft.com/office/drawing/2014/main" id="{04C03ADF-8926-DD7E-5DBE-C456DF046DA8}"/>
              </a:ext>
            </a:extLst>
          </p:cNvPr>
          <p:cNvSpPr txBox="1"/>
          <p:nvPr/>
        </p:nvSpPr>
        <p:spPr>
          <a:xfrm>
            <a:off x="3265897" y="5784754"/>
            <a:ext cx="5700302" cy="369332"/>
          </a:xfrm>
          <a:prstGeom prst="rect">
            <a:avLst/>
          </a:prstGeom>
          <a:noFill/>
        </p:spPr>
        <p:txBody>
          <a:bodyPr wrap="square" rtlCol="0">
            <a:spAutoFit/>
          </a:bodyPr>
          <a:lstStyle/>
          <a:p>
            <a:pPr algn="ctr"/>
            <a:r>
              <a:rPr lang="en-US" dirty="0"/>
              <a:t>figure </a:t>
            </a:r>
            <a:r>
              <a:rPr lang="en-US" dirty="0" smtClean="0"/>
              <a:t>24. </a:t>
            </a:r>
            <a:r>
              <a:rPr lang="en-IN" dirty="0" smtClean="0"/>
              <a:t>Circuit diagram of the console</a:t>
            </a: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 xmlns:a16="http://schemas.microsoft.com/office/drawing/2014/main" id="{AE4BA3EC-13DF-77CE-DFC7-EDF82D71B3EF}"/>
              </a:ext>
            </a:extLst>
          </p:cNvPr>
          <p:cNvSpPr txBox="1">
            <a:spLocks/>
          </p:cNvSpPr>
          <p:nvPr/>
        </p:nvSpPr>
        <p:spPr>
          <a:xfrm>
            <a:off x="660400" y="373123"/>
            <a:ext cx="10591800" cy="7481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smtClean="0"/>
              <a:t>5.7 Mathematical Model</a:t>
            </a:r>
            <a:endParaRPr lang="en-IN" sz="3200" b="1" dirty="0"/>
          </a:p>
        </p:txBody>
      </p:sp>
      <p:pic>
        <p:nvPicPr>
          <p:cNvPr id="6" name="Picture 5"/>
          <p:cNvPicPr/>
          <p:nvPr/>
        </p:nvPicPr>
        <p:blipFill>
          <a:blip r:embed="rId2"/>
          <a:stretch>
            <a:fillRect/>
          </a:stretch>
        </p:blipFill>
        <p:spPr>
          <a:xfrm>
            <a:off x="7087763" y="1154535"/>
            <a:ext cx="4198303" cy="3595265"/>
          </a:xfrm>
          <a:prstGeom prst="rect">
            <a:avLst/>
          </a:prstGeom>
          <a:ln>
            <a:solidFill>
              <a:schemeClr val="tx1"/>
            </a:solidFill>
          </a:ln>
        </p:spPr>
      </p:pic>
      <p:sp>
        <p:nvSpPr>
          <p:cNvPr id="8" name="TextBox 7">
            <a:extLst>
              <a:ext uri="{FF2B5EF4-FFF2-40B4-BE49-F238E27FC236}">
                <a16:creationId xmlns="" xmlns:a16="http://schemas.microsoft.com/office/drawing/2014/main" id="{04C03ADF-8926-DD7E-5DBE-C456DF046DA8}"/>
              </a:ext>
            </a:extLst>
          </p:cNvPr>
          <p:cNvSpPr txBox="1"/>
          <p:nvPr/>
        </p:nvSpPr>
        <p:spPr>
          <a:xfrm>
            <a:off x="7120467" y="4836489"/>
            <a:ext cx="4148665" cy="646331"/>
          </a:xfrm>
          <a:prstGeom prst="rect">
            <a:avLst/>
          </a:prstGeom>
          <a:noFill/>
        </p:spPr>
        <p:txBody>
          <a:bodyPr wrap="square" rtlCol="0">
            <a:spAutoFit/>
          </a:bodyPr>
          <a:lstStyle/>
          <a:p>
            <a:pPr algn="ctr"/>
            <a:r>
              <a:rPr lang="en-US" dirty="0"/>
              <a:t>figure </a:t>
            </a:r>
            <a:r>
              <a:rPr lang="en-US" dirty="0" smtClean="0"/>
              <a:t>25. </a:t>
            </a:r>
            <a:r>
              <a:rPr lang="en-IN" dirty="0" smtClean="0"/>
              <a:t>Free Body Diagram of a Simple Inverted Pendulum</a:t>
            </a:r>
            <a:endParaRPr lang="en-IN" dirty="0"/>
          </a:p>
        </p:txBody>
      </p:sp>
      <p:sp>
        <p:nvSpPr>
          <p:cNvPr id="33" name="TextBox 32"/>
          <p:cNvSpPr txBox="1"/>
          <p:nvPr/>
        </p:nvSpPr>
        <p:spPr>
          <a:xfrm>
            <a:off x="694266" y="1718734"/>
            <a:ext cx="6011334" cy="2031325"/>
          </a:xfrm>
          <a:prstGeom prst="rect">
            <a:avLst/>
          </a:prstGeom>
          <a:noFill/>
        </p:spPr>
        <p:txBody>
          <a:bodyPr wrap="square" rtlCol="0">
            <a:spAutoFit/>
          </a:bodyPr>
          <a:lstStyle/>
          <a:p>
            <a:pPr algn="just"/>
            <a:r>
              <a:rPr lang="en-US" dirty="0" smtClean="0"/>
              <a:t>The horizontal displacement of the cart, with time t being the reference, is represented by: </a:t>
            </a:r>
          </a:p>
          <a:p>
            <a:pPr algn="just"/>
            <a:r>
              <a:rPr lang="en-US" dirty="0" smtClean="0"/>
              <a:t>x</a:t>
            </a:r>
            <a:r>
              <a:rPr lang="en-US" baseline="-25000" dirty="0" smtClean="0"/>
              <a:t>0</a:t>
            </a:r>
            <a:r>
              <a:rPr lang="en-US" dirty="0" smtClean="0"/>
              <a:t> (t) (1)</a:t>
            </a:r>
          </a:p>
          <a:p>
            <a:pPr algn="just"/>
            <a:r>
              <a:rPr lang="en-US" dirty="0" smtClean="0"/>
              <a:t>The horizontal displacement and the vertical displacement of the center of the pendulum, with time t being the reference, is represented by:</a:t>
            </a:r>
          </a:p>
          <a:p>
            <a:endParaRPr lang="en-US" dirty="0"/>
          </a:p>
        </p:txBody>
      </p:sp>
      <p:pic>
        <p:nvPicPr>
          <p:cNvPr id="34" name="2384804F-3998-4D57-9195-F3826E402611-1" descr="wps"/>
          <p:cNvPicPr/>
          <p:nvPr/>
        </p:nvPicPr>
        <p:blipFill>
          <a:blip r:embed="rId3"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20"/>
              </a:ext>
            </a:extLst>
          </a:blip>
          <a:stretch>
            <a:fillRect/>
          </a:stretch>
        </p:blipFill>
        <p:spPr>
          <a:xfrm>
            <a:off x="785071" y="3579707"/>
            <a:ext cx="2358390" cy="223520"/>
          </a:xfrm>
          <a:prstGeom prst="rect">
            <a:avLst/>
          </a:prstGeom>
        </p:spPr>
      </p:pic>
      <p:pic>
        <p:nvPicPr>
          <p:cNvPr id="35" name="2384804F-3998-4D57-9195-F3826E402611-2" descr="wps"/>
          <p:cNvPicPr/>
          <p:nvPr/>
        </p:nvPicPr>
        <p:blipFill>
          <a:blip r:embed="rId21"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22"/>
              </a:ext>
            </a:extLst>
          </a:blip>
          <a:stretch>
            <a:fillRect/>
          </a:stretch>
        </p:blipFill>
        <p:spPr>
          <a:xfrm>
            <a:off x="803379" y="3926205"/>
            <a:ext cx="1678305" cy="224790"/>
          </a:xfrm>
          <a:prstGeom prst="rect">
            <a:avLst/>
          </a:prstGeom>
        </p:spPr>
      </p:pic>
      <p:sp>
        <p:nvSpPr>
          <p:cNvPr id="36" name="TextBox 35"/>
          <p:cNvSpPr txBox="1"/>
          <p:nvPr/>
        </p:nvSpPr>
        <p:spPr>
          <a:xfrm>
            <a:off x="719665" y="4453467"/>
            <a:ext cx="6112934" cy="1200329"/>
          </a:xfrm>
          <a:prstGeom prst="rect">
            <a:avLst/>
          </a:prstGeom>
          <a:noFill/>
        </p:spPr>
        <p:txBody>
          <a:bodyPr wrap="square" rtlCol="0">
            <a:spAutoFit/>
          </a:bodyPr>
          <a:lstStyle/>
          <a:p>
            <a:pPr algn="just"/>
            <a:r>
              <a:rPr lang="en-US" dirty="0" smtClean="0"/>
              <a:t>The difference between the total kinetic energy and the total potential energy of the system is given by the </a:t>
            </a:r>
            <a:r>
              <a:rPr lang="en-US" dirty="0" err="1" smtClean="0"/>
              <a:t>Lagrangian</a:t>
            </a:r>
            <a:r>
              <a:rPr lang="en-US" dirty="0" smtClean="0"/>
              <a:t> (L), which is represented by:</a:t>
            </a:r>
          </a:p>
          <a:p>
            <a:endParaRPr lang="en-US" dirty="0"/>
          </a:p>
        </p:txBody>
      </p:sp>
      <p:pic>
        <p:nvPicPr>
          <p:cNvPr id="37" name="2384804F-3998-4D57-9195-F3826E402611-3" descr="wps"/>
          <p:cNvPicPr/>
          <p:nvPr/>
        </p:nvPicPr>
        <p:blipFill>
          <a:blip r:embed="rId23"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24"/>
              </a:ext>
            </a:extLst>
          </a:blip>
          <a:stretch>
            <a:fillRect/>
          </a:stretch>
        </p:blipFill>
        <p:spPr>
          <a:xfrm>
            <a:off x="809306" y="5553075"/>
            <a:ext cx="1632585" cy="171450"/>
          </a:xfrm>
          <a:prstGeom prst="rect">
            <a:avLst/>
          </a:prstGeom>
        </p:spPr>
      </p:pic>
      <p:sp>
        <p:nvSpPr>
          <p:cNvPr id="38" name="TextBox 37"/>
          <p:cNvSpPr txBox="1"/>
          <p:nvPr/>
        </p:nvSpPr>
        <p:spPr>
          <a:xfrm>
            <a:off x="711200" y="1176867"/>
            <a:ext cx="4893734" cy="369332"/>
          </a:xfrm>
          <a:prstGeom prst="rect">
            <a:avLst/>
          </a:prstGeom>
          <a:noFill/>
        </p:spPr>
        <p:txBody>
          <a:bodyPr wrap="square" rtlCol="0">
            <a:spAutoFit/>
          </a:bodyPr>
          <a:lstStyle/>
          <a:p>
            <a:r>
              <a:rPr lang="en-US" b="1" dirty="0" smtClean="0"/>
              <a:t>Derivation of the governing equation:</a:t>
            </a:r>
            <a:endParaRPr lang="en-U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533400"/>
            <a:ext cx="11201400" cy="646331"/>
          </a:xfrm>
          <a:prstGeom prst="rect">
            <a:avLst/>
          </a:prstGeom>
          <a:noFill/>
        </p:spPr>
        <p:txBody>
          <a:bodyPr wrap="square" rtlCol="0">
            <a:spAutoFit/>
          </a:bodyPr>
          <a:lstStyle/>
          <a:p>
            <a:r>
              <a:rPr lang="en-US" dirty="0" smtClean="0"/>
              <a:t>where, K.E represents the total kinetic energy of the system and </a:t>
            </a:r>
            <a:r>
              <a:rPr lang="en-US" dirty="0" err="1" smtClean="0"/>
              <a:t>P.Erepresents</a:t>
            </a:r>
            <a:r>
              <a:rPr lang="en-US" dirty="0" smtClean="0"/>
              <a:t> the total potential energy of the system</a:t>
            </a:r>
          </a:p>
          <a:p>
            <a:r>
              <a:rPr lang="en-US" dirty="0" smtClean="0"/>
              <a:t>The kinetic energy of the system is represented by </a:t>
            </a:r>
          </a:p>
        </p:txBody>
      </p:sp>
      <p:pic>
        <p:nvPicPr>
          <p:cNvPr id="4" name="2384804F-3998-4D57-9195-F3826E402611-4" descr="wps"/>
          <p:cNvPicPr/>
          <p:nvPr/>
        </p:nvPicPr>
        <p:blipFill>
          <a:blip r:embed="rId2"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26"/>
              </a:ext>
            </a:extLst>
          </a:blip>
          <a:stretch>
            <a:fillRect/>
          </a:stretch>
        </p:blipFill>
        <p:spPr>
          <a:xfrm>
            <a:off x="597747" y="1280054"/>
            <a:ext cx="5273040" cy="454025"/>
          </a:xfrm>
          <a:prstGeom prst="rect">
            <a:avLst/>
          </a:prstGeom>
        </p:spPr>
      </p:pic>
      <p:sp>
        <p:nvSpPr>
          <p:cNvPr id="5" name="TextBox 4"/>
          <p:cNvSpPr txBox="1"/>
          <p:nvPr/>
        </p:nvSpPr>
        <p:spPr>
          <a:xfrm flipH="1">
            <a:off x="731519" y="1871133"/>
            <a:ext cx="3459481" cy="369332"/>
          </a:xfrm>
          <a:prstGeom prst="rect">
            <a:avLst/>
          </a:prstGeom>
          <a:noFill/>
        </p:spPr>
        <p:txBody>
          <a:bodyPr wrap="square" rtlCol="0">
            <a:spAutoFit/>
          </a:bodyPr>
          <a:lstStyle/>
          <a:p>
            <a:endParaRPr lang="en-US" dirty="0"/>
          </a:p>
        </p:txBody>
      </p:sp>
      <p:sp>
        <p:nvSpPr>
          <p:cNvPr id="8" name="TextBox 7"/>
          <p:cNvSpPr txBox="1"/>
          <p:nvPr/>
        </p:nvSpPr>
        <p:spPr>
          <a:xfrm>
            <a:off x="524933" y="1803401"/>
            <a:ext cx="8144933" cy="646331"/>
          </a:xfrm>
          <a:prstGeom prst="rect">
            <a:avLst/>
          </a:prstGeom>
          <a:noFill/>
        </p:spPr>
        <p:txBody>
          <a:bodyPr wrap="square" rtlCol="0">
            <a:spAutoFit/>
          </a:bodyPr>
          <a:lstStyle/>
          <a:p>
            <a:r>
              <a:rPr lang="en-US" dirty="0" smtClean="0"/>
              <a:t>The potential energy of the system is represented by: </a:t>
            </a:r>
          </a:p>
          <a:p>
            <a:endParaRPr lang="en-US" dirty="0"/>
          </a:p>
        </p:txBody>
      </p:sp>
      <p:pic>
        <p:nvPicPr>
          <p:cNvPr id="9" name="2384804F-3998-4D57-9195-F3826E402611-5" descr="wps"/>
          <p:cNvPicPr/>
          <p:nvPr/>
        </p:nvPicPr>
        <p:blipFill>
          <a:blip r:embed="rId27"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28"/>
              </a:ext>
            </a:extLst>
          </a:blip>
          <a:stretch>
            <a:fillRect/>
          </a:stretch>
        </p:blipFill>
        <p:spPr>
          <a:xfrm>
            <a:off x="594888" y="2294467"/>
            <a:ext cx="1519555" cy="203200"/>
          </a:xfrm>
          <a:prstGeom prst="rect">
            <a:avLst/>
          </a:prstGeom>
        </p:spPr>
      </p:pic>
      <p:sp>
        <p:nvSpPr>
          <p:cNvPr id="12" name="TextBox 11"/>
          <p:cNvSpPr txBox="1"/>
          <p:nvPr/>
        </p:nvSpPr>
        <p:spPr>
          <a:xfrm>
            <a:off x="533400" y="2633133"/>
            <a:ext cx="6028266" cy="646331"/>
          </a:xfrm>
          <a:prstGeom prst="rect">
            <a:avLst/>
          </a:prstGeom>
          <a:noFill/>
        </p:spPr>
        <p:txBody>
          <a:bodyPr wrap="square" rtlCol="0">
            <a:spAutoFit/>
          </a:bodyPr>
          <a:lstStyle/>
          <a:p>
            <a:r>
              <a:rPr lang="en-US" dirty="0" smtClean="0"/>
              <a:t>accordingly, L can be obtained as</a:t>
            </a:r>
          </a:p>
          <a:p>
            <a:endParaRPr lang="en-US" dirty="0"/>
          </a:p>
        </p:txBody>
      </p:sp>
      <p:pic>
        <p:nvPicPr>
          <p:cNvPr id="13" name="2384804F-3998-4D57-9195-F3826E402611-6" descr="wps"/>
          <p:cNvPicPr/>
          <p:nvPr/>
        </p:nvPicPr>
        <p:blipFill>
          <a:blip r:embed="rId29"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30"/>
              </a:ext>
            </a:extLst>
          </a:blip>
          <a:stretch>
            <a:fillRect/>
          </a:stretch>
        </p:blipFill>
        <p:spPr>
          <a:xfrm>
            <a:off x="621030" y="3066838"/>
            <a:ext cx="5057140" cy="453390"/>
          </a:xfrm>
          <a:prstGeom prst="rect">
            <a:avLst/>
          </a:prstGeom>
        </p:spPr>
      </p:pic>
      <p:sp>
        <p:nvSpPr>
          <p:cNvPr id="14" name="TextBox 13"/>
          <p:cNvSpPr txBox="1"/>
          <p:nvPr/>
        </p:nvSpPr>
        <p:spPr>
          <a:xfrm>
            <a:off x="533399" y="3589867"/>
            <a:ext cx="8949267" cy="646331"/>
          </a:xfrm>
          <a:prstGeom prst="rect">
            <a:avLst/>
          </a:prstGeom>
          <a:noFill/>
        </p:spPr>
        <p:txBody>
          <a:bodyPr wrap="square" rtlCol="0">
            <a:spAutoFit/>
          </a:bodyPr>
          <a:lstStyle/>
          <a:p>
            <a:r>
              <a:rPr lang="en-US" dirty="0" smtClean="0"/>
              <a:t>Equations that represent the dynamics of the system are given by</a:t>
            </a:r>
          </a:p>
          <a:p>
            <a:endParaRPr lang="en-US" dirty="0"/>
          </a:p>
        </p:txBody>
      </p:sp>
      <p:pic>
        <p:nvPicPr>
          <p:cNvPr id="15" name="2384804F-3998-4D57-9195-F3826E402611-7" descr="wps"/>
          <p:cNvPicPr/>
          <p:nvPr/>
        </p:nvPicPr>
        <p:blipFill>
          <a:blip r:embed="rId31"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32"/>
              </a:ext>
            </a:extLst>
          </a:blip>
          <a:stretch>
            <a:fillRect/>
          </a:stretch>
        </p:blipFill>
        <p:spPr>
          <a:xfrm>
            <a:off x="594042" y="4070455"/>
            <a:ext cx="1961515" cy="478155"/>
          </a:xfrm>
          <a:prstGeom prst="rect">
            <a:avLst/>
          </a:prstGeom>
        </p:spPr>
      </p:pic>
      <p:pic>
        <p:nvPicPr>
          <p:cNvPr id="16" name="2384804F-3998-4D57-9195-F3826E402611-8" descr="C:/Users/Anush Choudhary/AppData/Local/Temp/wps.BZsTiYwps"/>
          <p:cNvPicPr/>
          <p:nvPr/>
        </p:nvPicPr>
        <p:blipFill>
          <a:blip r:embed="rId33">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34"/>
              </a:ext>
            </a:extLst>
          </a:blip>
          <a:stretch>
            <a:fillRect/>
          </a:stretch>
        </p:blipFill>
        <p:spPr>
          <a:xfrm>
            <a:off x="606670" y="4789194"/>
            <a:ext cx="1905000" cy="5327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8133" y="524933"/>
            <a:ext cx="3293534" cy="369332"/>
          </a:xfrm>
          <a:prstGeom prst="rect">
            <a:avLst/>
          </a:prstGeom>
          <a:noFill/>
        </p:spPr>
        <p:txBody>
          <a:bodyPr wrap="square" rtlCol="0">
            <a:spAutoFit/>
          </a:bodyPr>
          <a:lstStyle/>
          <a:p>
            <a:r>
              <a:rPr lang="en-US" dirty="0" smtClean="0"/>
              <a:t>The equations are</a:t>
            </a:r>
          </a:p>
        </p:txBody>
      </p:sp>
      <p:pic>
        <p:nvPicPr>
          <p:cNvPr id="4" name="2384804F-3998-4D57-9195-F3826E402611-9" descr="wps"/>
          <p:cNvPicPr/>
          <p:nvPr/>
        </p:nvPicPr>
        <p:blipFill>
          <a:blip r:embed="rId2"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36"/>
              </a:ext>
            </a:extLst>
          </a:blip>
          <a:stretch>
            <a:fillRect/>
          </a:stretch>
        </p:blipFill>
        <p:spPr>
          <a:xfrm>
            <a:off x="809519" y="982874"/>
            <a:ext cx="4036695" cy="286385"/>
          </a:xfrm>
          <a:prstGeom prst="rect">
            <a:avLst/>
          </a:prstGeom>
        </p:spPr>
      </p:pic>
      <p:pic>
        <p:nvPicPr>
          <p:cNvPr id="5" name="2384804F-3998-4D57-9195-F3826E402611-10" descr="wps"/>
          <p:cNvPicPr/>
          <p:nvPr/>
        </p:nvPicPr>
        <p:blipFill>
          <a:blip r:embed="rId37"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38"/>
              </a:ext>
            </a:extLst>
          </a:blip>
          <a:stretch>
            <a:fillRect/>
          </a:stretch>
        </p:blipFill>
        <p:spPr>
          <a:xfrm>
            <a:off x="831638" y="1441132"/>
            <a:ext cx="2993390" cy="216535"/>
          </a:xfrm>
          <a:prstGeom prst="rect">
            <a:avLst/>
          </a:prstGeom>
        </p:spPr>
      </p:pic>
      <p:sp>
        <p:nvSpPr>
          <p:cNvPr id="6" name="TextBox 5"/>
          <p:cNvSpPr txBox="1"/>
          <p:nvPr/>
        </p:nvSpPr>
        <p:spPr>
          <a:xfrm>
            <a:off x="778933" y="1845733"/>
            <a:ext cx="10515600" cy="1477328"/>
          </a:xfrm>
          <a:prstGeom prst="rect">
            <a:avLst/>
          </a:prstGeom>
          <a:noFill/>
        </p:spPr>
        <p:txBody>
          <a:bodyPr wrap="square" rtlCol="0">
            <a:spAutoFit/>
          </a:bodyPr>
          <a:lstStyle/>
          <a:p>
            <a:r>
              <a:rPr lang="en-US" dirty="0" smtClean="0"/>
              <a:t>Where,</a:t>
            </a:r>
          </a:p>
          <a:p>
            <a:r>
              <a:rPr lang="en-US" dirty="0" smtClean="0"/>
              <a:t>m = mass of the pendulum</a:t>
            </a:r>
          </a:p>
          <a:p>
            <a:r>
              <a:rPr lang="en-US" dirty="0" smtClean="0"/>
              <a:t>M = mass of the wheels</a:t>
            </a:r>
          </a:p>
          <a:p>
            <a:r>
              <a:rPr lang="en-US" dirty="0" smtClean="0"/>
              <a:t>Also adding the friction(b), and moment of inertia of the system(I) the final equations of motion becomes</a:t>
            </a:r>
          </a:p>
          <a:p>
            <a:endParaRPr lang="en-US" dirty="0"/>
          </a:p>
        </p:txBody>
      </p:sp>
      <p:pic>
        <p:nvPicPr>
          <p:cNvPr id="7" name="2384804F-3998-4D57-9195-F3826E402611-11" descr="wps"/>
          <p:cNvPicPr/>
          <p:nvPr/>
        </p:nvPicPr>
        <p:blipFill>
          <a:blip r:embed="rId39"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40"/>
              </a:ext>
            </a:extLst>
          </a:blip>
          <a:stretch>
            <a:fillRect/>
          </a:stretch>
        </p:blipFill>
        <p:spPr>
          <a:xfrm>
            <a:off x="880427" y="3176375"/>
            <a:ext cx="2607945" cy="285115"/>
          </a:xfrm>
          <a:prstGeom prst="rect">
            <a:avLst/>
          </a:prstGeom>
        </p:spPr>
      </p:pic>
      <p:pic>
        <p:nvPicPr>
          <p:cNvPr id="8" name="2384804F-3998-4D57-9195-F3826E402611-12" descr="wps"/>
          <p:cNvPicPr/>
          <p:nvPr/>
        </p:nvPicPr>
        <p:blipFill>
          <a:blip r:embed="rId41"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42"/>
              </a:ext>
            </a:extLst>
          </a:blip>
          <a:stretch>
            <a:fillRect/>
          </a:stretch>
        </p:blipFill>
        <p:spPr>
          <a:xfrm>
            <a:off x="874184" y="3599073"/>
            <a:ext cx="2857500" cy="2863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533" y="558801"/>
            <a:ext cx="4893734" cy="369332"/>
          </a:xfrm>
          <a:prstGeom prst="rect">
            <a:avLst/>
          </a:prstGeom>
          <a:noFill/>
        </p:spPr>
        <p:txBody>
          <a:bodyPr wrap="square" rtlCol="0">
            <a:spAutoFit/>
          </a:bodyPr>
          <a:lstStyle/>
          <a:p>
            <a:r>
              <a:rPr lang="en-US" b="1" dirty="0" smtClean="0"/>
              <a:t>Applying State space model:</a:t>
            </a:r>
            <a:endParaRPr lang="en-US" b="1" dirty="0"/>
          </a:p>
        </p:txBody>
      </p:sp>
      <p:sp>
        <p:nvSpPr>
          <p:cNvPr id="3" name="TextBox 2"/>
          <p:cNvSpPr txBox="1"/>
          <p:nvPr/>
        </p:nvSpPr>
        <p:spPr>
          <a:xfrm>
            <a:off x="609599" y="1109134"/>
            <a:ext cx="10871201" cy="646331"/>
          </a:xfrm>
          <a:prstGeom prst="rect">
            <a:avLst/>
          </a:prstGeom>
          <a:noFill/>
        </p:spPr>
        <p:txBody>
          <a:bodyPr wrap="square" rtlCol="0">
            <a:spAutoFit/>
          </a:bodyPr>
          <a:lstStyle/>
          <a:p>
            <a:r>
              <a:rPr lang="en-US" dirty="0" smtClean="0"/>
              <a:t>By applying linearization to the governing equations of motion and rearranging them we get</a:t>
            </a:r>
          </a:p>
          <a:p>
            <a:endParaRPr lang="en-US" dirty="0"/>
          </a:p>
        </p:txBody>
      </p:sp>
      <p:pic>
        <p:nvPicPr>
          <p:cNvPr id="4" name="2384804F-3998-4D57-9195-F3826E402611-13" descr="wps"/>
          <p:cNvPicPr/>
          <p:nvPr/>
        </p:nvPicPr>
        <p:blipFill>
          <a:blip r:embed="rId2"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44"/>
              </a:ext>
            </a:extLst>
          </a:blip>
          <a:stretch>
            <a:fillRect/>
          </a:stretch>
        </p:blipFill>
        <p:spPr>
          <a:xfrm>
            <a:off x="930592" y="1645390"/>
            <a:ext cx="1644015" cy="502285"/>
          </a:xfrm>
          <a:prstGeom prst="rect">
            <a:avLst/>
          </a:prstGeom>
        </p:spPr>
      </p:pic>
      <p:pic>
        <p:nvPicPr>
          <p:cNvPr id="5" name="2384804F-3998-4D57-9195-F3826E402611-14" descr="wps"/>
          <p:cNvPicPr/>
          <p:nvPr/>
        </p:nvPicPr>
        <p:blipFill>
          <a:blip r:embed="rId45"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46"/>
              </a:ext>
            </a:extLst>
          </a:blip>
          <a:stretch>
            <a:fillRect/>
          </a:stretch>
        </p:blipFill>
        <p:spPr>
          <a:xfrm>
            <a:off x="927206" y="2322088"/>
            <a:ext cx="1837055" cy="554355"/>
          </a:xfrm>
          <a:prstGeom prst="rect">
            <a:avLst/>
          </a:prstGeom>
        </p:spPr>
      </p:pic>
      <p:sp>
        <p:nvSpPr>
          <p:cNvPr id="6" name="TextBox 5"/>
          <p:cNvSpPr txBox="1"/>
          <p:nvPr/>
        </p:nvSpPr>
        <p:spPr>
          <a:xfrm>
            <a:off x="677333" y="3107267"/>
            <a:ext cx="8932334" cy="369332"/>
          </a:xfrm>
          <a:prstGeom prst="rect">
            <a:avLst/>
          </a:prstGeom>
          <a:noFill/>
        </p:spPr>
        <p:txBody>
          <a:bodyPr wrap="square" rtlCol="0">
            <a:spAutoFit/>
          </a:bodyPr>
          <a:lstStyle/>
          <a:p>
            <a:r>
              <a:rPr lang="en-US" dirty="0" smtClean="0"/>
              <a:t>From this equations we get the state space equations as follows</a:t>
            </a:r>
          </a:p>
        </p:txBody>
      </p:sp>
      <p:pic>
        <p:nvPicPr>
          <p:cNvPr id="7" name="2384804F-3998-4D57-9195-F3826E402611-15" descr="wps"/>
          <p:cNvPicPr/>
          <p:nvPr/>
        </p:nvPicPr>
        <p:blipFill>
          <a:blip r:embed="rId47"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48"/>
              </a:ext>
            </a:extLst>
          </a:blip>
          <a:stretch>
            <a:fillRect/>
          </a:stretch>
        </p:blipFill>
        <p:spPr>
          <a:xfrm>
            <a:off x="893762" y="3654318"/>
            <a:ext cx="4206875" cy="1445895"/>
          </a:xfrm>
          <a:prstGeom prst="rect">
            <a:avLst/>
          </a:prstGeom>
        </p:spPr>
      </p:pic>
      <p:pic>
        <p:nvPicPr>
          <p:cNvPr id="8" name="2384804F-3998-4D57-9195-F3826E402611-16" descr="wps"/>
          <p:cNvPicPr/>
          <p:nvPr/>
        </p:nvPicPr>
        <p:blipFill>
          <a:blip r:embed="rId49"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50"/>
              </a:ext>
            </a:extLst>
          </a:blip>
          <a:stretch>
            <a:fillRect/>
          </a:stretch>
        </p:blipFill>
        <p:spPr>
          <a:xfrm>
            <a:off x="5329555" y="3663951"/>
            <a:ext cx="2040890" cy="1409700"/>
          </a:xfrm>
          <a:prstGeom prst="rect">
            <a:avLst/>
          </a:prstGeom>
        </p:spPr>
      </p:pic>
      <p:pic>
        <p:nvPicPr>
          <p:cNvPr id="9" name="2384804F-3998-4D57-9195-F3826E402611-17" descr="wps"/>
          <p:cNvPicPr/>
          <p:nvPr/>
        </p:nvPicPr>
        <p:blipFill>
          <a:blip r:embed="rId51"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52"/>
              </a:ext>
            </a:extLst>
          </a:blip>
          <a:stretch>
            <a:fillRect/>
          </a:stretch>
        </p:blipFill>
        <p:spPr>
          <a:xfrm>
            <a:off x="7486121" y="4099877"/>
            <a:ext cx="1825625" cy="537845"/>
          </a:xfrm>
          <a:prstGeom prst="rect">
            <a:avLst/>
          </a:prstGeom>
        </p:spPr>
      </p:pic>
      <p:pic>
        <p:nvPicPr>
          <p:cNvPr id="10" name="2384804F-3998-4D57-9195-F3826E402611-18" descr="wps"/>
          <p:cNvPicPr/>
          <p:nvPr/>
        </p:nvPicPr>
        <p:blipFill>
          <a:blip r:embed="rId53"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54"/>
              </a:ext>
            </a:extLst>
          </a:blip>
          <a:stretch>
            <a:fillRect/>
          </a:stretch>
        </p:blipFill>
        <p:spPr>
          <a:xfrm>
            <a:off x="9551246" y="4109932"/>
            <a:ext cx="828040" cy="5346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 xmlns:a16="http://schemas.microsoft.com/office/drawing/2014/main" id="{AE4BA3EC-13DF-77CE-DFC7-EDF82D71B3EF}"/>
              </a:ext>
            </a:extLst>
          </p:cNvPr>
          <p:cNvSpPr txBox="1">
            <a:spLocks/>
          </p:cNvSpPr>
          <p:nvPr/>
        </p:nvSpPr>
        <p:spPr>
          <a:xfrm>
            <a:off x="660400" y="373123"/>
            <a:ext cx="10591800" cy="7481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smtClean="0"/>
              <a:t>5.8 Implementing the Control system</a:t>
            </a:r>
            <a:endParaRPr lang="en-IN" sz="3200" b="1" dirty="0"/>
          </a:p>
        </p:txBody>
      </p:sp>
      <p:graphicFrame>
        <p:nvGraphicFramePr>
          <p:cNvPr id="5" name="Table 4"/>
          <p:cNvGraphicFramePr>
            <a:graphicFrameLocks noGrp="1"/>
          </p:cNvGraphicFramePr>
          <p:nvPr/>
        </p:nvGraphicFramePr>
        <p:xfrm>
          <a:off x="6874933" y="2002260"/>
          <a:ext cx="4969934" cy="2379345"/>
        </p:xfrm>
        <a:graphic>
          <a:graphicData uri="http://schemas.openxmlformats.org/drawingml/2006/table">
            <a:tbl>
              <a:tblPr/>
              <a:tblGrid>
                <a:gridCol w="2785534"/>
                <a:gridCol w="1202266"/>
                <a:gridCol w="982134"/>
              </a:tblGrid>
              <a:tr h="560070">
                <a:tc>
                  <a:txBody>
                    <a:bodyPr/>
                    <a:lstStyle/>
                    <a:p>
                      <a:pPr algn="just">
                        <a:lnSpc>
                          <a:spcPts val="1350"/>
                        </a:lnSpc>
                        <a:spcAft>
                          <a:spcPts val="0"/>
                        </a:spcAft>
                      </a:pPr>
                      <a:r>
                        <a:rPr lang="en-US" sz="1600" dirty="0">
                          <a:latin typeface="Times New Roman"/>
                          <a:ea typeface="Cambria"/>
                        </a:rPr>
                        <a:t>Description of the parameter</a:t>
                      </a:r>
                      <a:endParaRPr lang="en-US" sz="1600" dirty="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a:latin typeface="Times New Roman"/>
                          <a:ea typeface="Cambria"/>
                        </a:rPr>
                        <a:t>Magnitude value</a:t>
                      </a:r>
                      <a:endParaRPr lang="en-US" sz="160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a:latin typeface="Times New Roman"/>
                          <a:ea typeface="Cambria"/>
                        </a:rPr>
                        <a:t>Unit</a:t>
                      </a:r>
                      <a:endParaRPr lang="en-US" sz="160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370">
                <a:tc>
                  <a:txBody>
                    <a:bodyPr/>
                    <a:lstStyle/>
                    <a:p>
                      <a:pPr algn="just">
                        <a:lnSpc>
                          <a:spcPts val="1350"/>
                        </a:lnSpc>
                        <a:spcAft>
                          <a:spcPts val="0"/>
                        </a:spcAft>
                      </a:pPr>
                      <a:r>
                        <a:rPr lang="en-US" sz="1600" dirty="0">
                          <a:latin typeface="Times New Roman"/>
                          <a:ea typeface="Cambria"/>
                        </a:rPr>
                        <a:t>Mass of the wheels, m</a:t>
                      </a:r>
                      <a:endParaRPr lang="en-US" sz="1600" dirty="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a:latin typeface="Times New Roman"/>
                          <a:ea typeface="Cambria"/>
                        </a:rPr>
                        <a:t>0.6</a:t>
                      </a:r>
                      <a:endParaRPr lang="en-US" sz="160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a:latin typeface="Times New Roman"/>
                          <a:ea typeface="Cambria"/>
                        </a:rPr>
                        <a:t>Kg</a:t>
                      </a:r>
                      <a:endParaRPr lang="en-US" sz="160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370">
                <a:tc>
                  <a:txBody>
                    <a:bodyPr/>
                    <a:lstStyle/>
                    <a:p>
                      <a:pPr algn="just">
                        <a:lnSpc>
                          <a:spcPts val="1350"/>
                        </a:lnSpc>
                        <a:spcAft>
                          <a:spcPts val="0"/>
                        </a:spcAft>
                      </a:pPr>
                      <a:r>
                        <a:rPr lang="en-US" sz="1600" dirty="0">
                          <a:latin typeface="Times New Roman"/>
                          <a:ea typeface="Cambria"/>
                        </a:rPr>
                        <a:t>Mass of Pendulum, M</a:t>
                      </a:r>
                      <a:endParaRPr lang="en-US" sz="1600" dirty="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a:latin typeface="Times New Roman"/>
                          <a:ea typeface="Cambria"/>
                        </a:rPr>
                        <a:t>3.8</a:t>
                      </a:r>
                      <a:endParaRPr lang="en-US" sz="160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a:latin typeface="Times New Roman"/>
                          <a:ea typeface="Cambria"/>
                        </a:rPr>
                        <a:t>Kg</a:t>
                      </a:r>
                      <a:endParaRPr lang="en-US" sz="160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370">
                <a:tc>
                  <a:txBody>
                    <a:bodyPr/>
                    <a:lstStyle/>
                    <a:p>
                      <a:pPr algn="just">
                        <a:lnSpc>
                          <a:spcPts val="1350"/>
                        </a:lnSpc>
                        <a:spcAft>
                          <a:spcPts val="0"/>
                        </a:spcAft>
                      </a:pPr>
                      <a:r>
                        <a:rPr lang="en-US" sz="1600" dirty="0">
                          <a:latin typeface="Times New Roman"/>
                          <a:ea typeface="Cambria"/>
                        </a:rPr>
                        <a:t>Earth’s gravity, g</a:t>
                      </a:r>
                      <a:endParaRPr lang="en-US" sz="1600" dirty="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dirty="0">
                          <a:latin typeface="Times New Roman"/>
                          <a:ea typeface="Cambria"/>
                        </a:rPr>
                        <a:t>9.81</a:t>
                      </a:r>
                      <a:endParaRPr lang="en-US" sz="1600" dirty="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dirty="0">
                          <a:latin typeface="Times New Roman"/>
                          <a:ea typeface="Cambria"/>
                        </a:rPr>
                        <a:t>m/s</a:t>
                      </a:r>
                      <a:r>
                        <a:rPr lang="en-US" sz="1600" baseline="30000" dirty="0">
                          <a:latin typeface="Times New Roman"/>
                          <a:ea typeface="Cambria"/>
                        </a:rPr>
                        <a:t>2</a:t>
                      </a:r>
                      <a:endParaRPr lang="en-US" sz="1600" dirty="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245">
                <a:tc>
                  <a:txBody>
                    <a:bodyPr/>
                    <a:lstStyle/>
                    <a:p>
                      <a:pPr algn="just">
                        <a:lnSpc>
                          <a:spcPts val="1350"/>
                        </a:lnSpc>
                        <a:spcAft>
                          <a:spcPts val="0"/>
                        </a:spcAft>
                      </a:pPr>
                      <a:r>
                        <a:rPr lang="en-US" sz="1600">
                          <a:latin typeface="Times New Roman"/>
                          <a:ea typeface="Cambria"/>
                        </a:rPr>
                        <a:t>Centre of gravity of pendulum, l</a:t>
                      </a:r>
                      <a:endParaRPr lang="en-US" sz="160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dirty="0">
                          <a:latin typeface="Times New Roman"/>
                          <a:ea typeface="Cambria"/>
                        </a:rPr>
                        <a:t>0.120</a:t>
                      </a:r>
                      <a:endParaRPr lang="en-US" sz="1600" dirty="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dirty="0">
                          <a:latin typeface="Times New Roman"/>
                          <a:ea typeface="Cambria"/>
                        </a:rPr>
                        <a:t>m</a:t>
                      </a:r>
                      <a:endParaRPr lang="en-US" sz="1600" dirty="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245">
                <a:tc>
                  <a:txBody>
                    <a:bodyPr/>
                    <a:lstStyle/>
                    <a:p>
                      <a:pPr algn="just">
                        <a:lnSpc>
                          <a:spcPts val="1350"/>
                        </a:lnSpc>
                        <a:spcAft>
                          <a:spcPts val="0"/>
                        </a:spcAft>
                      </a:pPr>
                      <a:r>
                        <a:rPr lang="en-US" sz="1600">
                          <a:latin typeface="Times New Roman"/>
                          <a:ea typeface="Cambria"/>
                        </a:rPr>
                        <a:t>Moment of inertia of the rod, I</a:t>
                      </a:r>
                      <a:endParaRPr lang="en-US" sz="160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a:latin typeface="Times New Roman"/>
                          <a:ea typeface="Cambria"/>
                        </a:rPr>
                        <a:t>0.02050</a:t>
                      </a:r>
                      <a:endParaRPr lang="en-US" sz="160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dirty="0">
                          <a:latin typeface="Times New Roman"/>
                          <a:ea typeface="Cambria"/>
                        </a:rPr>
                        <a:t>kgm</a:t>
                      </a:r>
                      <a:r>
                        <a:rPr lang="en-US" sz="1600" baseline="30000" dirty="0">
                          <a:latin typeface="Times New Roman"/>
                          <a:ea typeface="Cambria"/>
                        </a:rPr>
                        <a:t>2</a:t>
                      </a:r>
                      <a:endParaRPr lang="en-US" sz="1600" dirty="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0675">
                <a:tc>
                  <a:txBody>
                    <a:bodyPr/>
                    <a:lstStyle/>
                    <a:p>
                      <a:pPr algn="just">
                        <a:lnSpc>
                          <a:spcPts val="1350"/>
                        </a:lnSpc>
                        <a:spcAft>
                          <a:spcPts val="0"/>
                        </a:spcAft>
                      </a:pPr>
                      <a:r>
                        <a:rPr lang="en-US" sz="1600">
                          <a:latin typeface="Times New Roman"/>
                          <a:ea typeface="Cambria"/>
                        </a:rPr>
                        <a:t>Friction coefficient</a:t>
                      </a:r>
                      <a:endParaRPr lang="en-US" sz="160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a:latin typeface="Times New Roman"/>
                          <a:ea typeface="Cambria"/>
                        </a:rPr>
                        <a:t>0.1</a:t>
                      </a:r>
                      <a:endParaRPr lang="en-US" sz="160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50"/>
                        </a:lnSpc>
                        <a:spcAft>
                          <a:spcPts val="0"/>
                        </a:spcAft>
                      </a:pPr>
                      <a:r>
                        <a:rPr lang="en-US" sz="1600" dirty="0">
                          <a:latin typeface="Times New Roman"/>
                          <a:ea typeface="Cambria"/>
                        </a:rPr>
                        <a:t>Ns/m</a:t>
                      </a:r>
                      <a:endParaRPr lang="en-US" sz="1600" dirty="0">
                        <a:latin typeface="Linux Libertine O"/>
                        <a:ea typeface="Cambri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3489" name="Rectangle 1"/>
          <p:cNvSpPr>
            <a:spLocks noChangeArrowheads="1"/>
          </p:cNvSpPr>
          <p:nvPr/>
        </p:nvSpPr>
        <p:spPr bwMode="auto">
          <a:xfrm>
            <a:off x="7128934" y="1524000"/>
            <a:ext cx="447040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Table 3 P</a:t>
            </a:r>
            <a:r>
              <a:rPr kumimoji="0" lang="en-US" sz="1400" b="0" u="none" strike="noStrike" cap="none" normalizeH="0" baseline="0" dirty="0" smtClean="0" bmk="">
                <a:ln>
                  <a:noFill/>
                </a:ln>
                <a:solidFill>
                  <a:schemeClr val="tx1"/>
                </a:solidFill>
                <a:effectLst/>
                <a:latin typeface="Arial" pitchFamily="34" charset="0"/>
                <a:ea typeface="Calibri" pitchFamily="34" charset="0"/>
                <a:cs typeface="Times New Roman" pitchFamily="18" charset="0"/>
              </a:rPr>
              <a:t>arameters of the inverted - pendulum</a:t>
            </a:r>
            <a:endParaRPr kumimoji="0" lang="en-US" sz="2000" b="0" u="none" strike="noStrike" cap="none" normalizeH="0" baseline="0" dirty="0" smtClean="0">
              <a:ln>
                <a:noFill/>
              </a:ln>
              <a:solidFill>
                <a:schemeClr val="tx1"/>
              </a:solidFill>
              <a:effectLst/>
              <a:latin typeface="Arial" pitchFamily="34" charset="0"/>
              <a:cs typeface="Arial" pitchFamily="34" charset="0"/>
            </a:endParaRPr>
          </a:p>
        </p:txBody>
      </p:sp>
      <p:pic>
        <p:nvPicPr>
          <p:cNvPr id="7" name="2384804F-3998-4D57-9195-F3826E402611-19" descr="C:/Users/Anush Choudhary/AppData/Local/Temp/wps.RHISsYwps"/>
          <p:cNvPicPr/>
          <p:nvPr/>
        </p:nvPicPr>
        <p:blipFill>
          <a:blip r:embed="rId2">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77"/>
              </a:ext>
            </a:extLst>
          </a:blip>
          <a:stretch>
            <a:fillRect/>
          </a:stretch>
        </p:blipFill>
        <p:spPr>
          <a:xfrm>
            <a:off x="3924935" y="1528657"/>
            <a:ext cx="2568998" cy="1002876"/>
          </a:xfrm>
          <a:prstGeom prst="rect">
            <a:avLst/>
          </a:prstGeom>
        </p:spPr>
      </p:pic>
      <p:pic>
        <p:nvPicPr>
          <p:cNvPr id="9" name="2384804F-3998-4D57-9195-F3826E402611-20" descr="C:/Users/Anush Choudhary/AppData/Local/Temp/wps.dJxQaywps"/>
          <p:cNvPicPr/>
          <p:nvPr/>
        </p:nvPicPr>
        <p:blipFill>
          <a:blip r:embed="rId78">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79"/>
              </a:ext>
            </a:extLst>
          </a:blip>
          <a:stretch>
            <a:fillRect/>
          </a:stretch>
        </p:blipFill>
        <p:spPr>
          <a:xfrm>
            <a:off x="3898265" y="2903961"/>
            <a:ext cx="1156335" cy="1126173"/>
          </a:xfrm>
          <a:prstGeom prst="rect">
            <a:avLst/>
          </a:prstGeom>
        </p:spPr>
      </p:pic>
      <p:pic>
        <p:nvPicPr>
          <p:cNvPr id="10" name="2384804F-3998-4D57-9195-F3826E402611-21" descr="wps"/>
          <p:cNvPicPr/>
          <p:nvPr/>
        </p:nvPicPr>
        <p:blipFill>
          <a:blip r:embed="rId80"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81"/>
              </a:ext>
            </a:extLst>
          </a:blip>
          <a:stretch>
            <a:fillRect/>
          </a:stretch>
        </p:blipFill>
        <p:spPr>
          <a:xfrm>
            <a:off x="3903133" y="4377266"/>
            <a:ext cx="1452034" cy="451274"/>
          </a:xfrm>
          <a:prstGeom prst="rect">
            <a:avLst/>
          </a:prstGeom>
        </p:spPr>
      </p:pic>
      <p:pic>
        <p:nvPicPr>
          <p:cNvPr id="11" name="2384804F-3998-4D57-9195-F3826E402611-22" descr="wps"/>
          <p:cNvPicPr/>
          <p:nvPr/>
        </p:nvPicPr>
        <p:blipFill>
          <a:blip r:embed="rId82">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83"/>
              </a:ext>
            </a:extLst>
          </a:blip>
          <a:stretch>
            <a:fillRect/>
          </a:stretch>
        </p:blipFill>
        <p:spPr>
          <a:xfrm>
            <a:off x="3962400" y="5240867"/>
            <a:ext cx="620818" cy="431800"/>
          </a:xfrm>
          <a:prstGeom prst="rect">
            <a:avLst/>
          </a:prstGeom>
        </p:spPr>
      </p:pic>
      <p:pic>
        <p:nvPicPr>
          <p:cNvPr id="12" name="2384804F-3998-4D57-9195-F3826E402611-15" descr="wps"/>
          <p:cNvPicPr/>
          <p:nvPr/>
        </p:nvPicPr>
        <p:blipFill>
          <a:blip r:embed="rId84"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48"/>
              </a:ext>
            </a:extLst>
          </a:blip>
          <a:stretch>
            <a:fillRect/>
          </a:stretch>
        </p:blipFill>
        <p:spPr>
          <a:xfrm>
            <a:off x="487363" y="1524001"/>
            <a:ext cx="2594504" cy="1002346"/>
          </a:xfrm>
          <a:prstGeom prst="rect">
            <a:avLst/>
          </a:prstGeom>
        </p:spPr>
      </p:pic>
      <p:pic>
        <p:nvPicPr>
          <p:cNvPr id="13" name="2384804F-3998-4D57-9195-F3826E402611-16" descr="wps"/>
          <p:cNvPicPr/>
          <p:nvPr/>
        </p:nvPicPr>
        <p:blipFill>
          <a:blip r:embed="rId85"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50"/>
              </a:ext>
            </a:extLst>
          </a:blip>
          <a:stretch>
            <a:fillRect/>
          </a:stretch>
        </p:blipFill>
        <p:spPr>
          <a:xfrm>
            <a:off x="528956" y="2885018"/>
            <a:ext cx="1189778" cy="1153582"/>
          </a:xfrm>
          <a:prstGeom prst="rect">
            <a:avLst/>
          </a:prstGeom>
        </p:spPr>
      </p:pic>
      <p:pic>
        <p:nvPicPr>
          <p:cNvPr id="14" name="2384804F-3998-4D57-9195-F3826E402611-17" descr="wps"/>
          <p:cNvPicPr/>
          <p:nvPr/>
        </p:nvPicPr>
        <p:blipFill>
          <a:blip r:embed="rId86"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52"/>
              </a:ext>
            </a:extLst>
          </a:blip>
          <a:stretch>
            <a:fillRect/>
          </a:stretch>
        </p:blipFill>
        <p:spPr>
          <a:xfrm>
            <a:off x="431800" y="4404677"/>
            <a:ext cx="1532468" cy="395923"/>
          </a:xfrm>
          <a:prstGeom prst="rect">
            <a:avLst/>
          </a:prstGeom>
        </p:spPr>
      </p:pic>
      <p:pic>
        <p:nvPicPr>
          <p:cNvPr id="15" name="2384804F-3998-4D57-9195-F3826E402611-18" descr="wps"/>
          <p:cNvPicPr/>
          <p:nvPr/>
        </p:nvPicPr>
        <p:blipFill>
          <a:blip r:embed="rId87" cstate="print">
            <a:extLst>
              <a:ext uri="{96DAC541-7B7A-43D3-8B79-37D633B846F1}">
                <asvg:svgBlip xmlns:lc="http://schemas.openxmlformats.org/drawingml/2006/lockedCanvas" xmlns:pic="http://schemas.openxmlformats.org/drawingml/2006/picture" xmlns:asvg="http://schemas.microsoft.com/office/drawing/2016/SVG/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r:embed="rId54"/>
              </a:ext>
            </a:extLst>
          </a:blip>
          <a:stretch>
            <a:fillRect/>
          </a:stretch>
        </p:blipFill>
        <p:spPr>
          <a:xfrm>
            <a:off x="390313" y="5168265"/>
            <a:ext cx="828040" cy="534670"/>
          </a:xfrm>
          <a:prstGeom prst="rect">
            <a:avLst/>
          </a:prstGeom>
        </p:spPr>
      </p:pic>
      <p:cxnSp>
        <p:nvCxnSpPr>
          <p:cNvPr id="17" name="Straight Arrow Connector 16"/>
          <p:cNvCxnSpPr/>
          <p:nvPr/>
        </p:nvCxnSpPr>
        <p:spPr>
          <a:xfrm flipV="1">
            <a:off x="3276600" y="2015067"/>
            <a:ext cx="541867" cy="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68133" y="3471334"/>
            <a:ext cx="541867" cy="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259667" y="4580467"/>
            <a:ext cx="541867" cy="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302000" y="5435601"/>
            <a:ext cx="541867" cy="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 xmlns:a16="http://schemas.microsoft.com/office/drawing/2014/main" id="{AE4BA3EC-13DF-77CE-DFC7-EDF82D71B3EF}"/>
              </a:ext>
            </a:extLst>
          </p:cNvPr>
          <p:cNvSpPr txBox="1">
            <a:spLocks/>
          </p:cNvSpPr>
          <p:nvPr/>
        </p:nvSpPr>
        <p:spPr>
          <a:xfrm>
            <a:off x="660400" y="373123"/>
            <a:ext cx="10591800" cy="7481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smtClean="0"/>
              <a:t>5.9 Simulation Methodology</a:t>
            </a:r>
            <a:endParaRPr lang="en-IN" sz="3200" b="1" dirty="0"/>
          </a:p>
        </p:txBody>
      </p:sp>
      <p:sp>
        <p:nvSpPr>
          <p:cNvPr id="4" name="TextBox 3"/>
          <p:cNvSpPr txBox="1"/>
          <p:nvPr/>
        </p:nvSpPr>
        <p:spPr>
          <a:xfrm>
            <a:off x="694266" y="905934"/>
            <a:ext cx="4893734" cy="369332"/>
          </a:xfrm>
          <a:prstGeom prst="rect">
            <a:avLst/>
          </a:prstGeom>
          <a:noFill/>
        </p:spPr>
        <p:txBody>
          <a:bodyPr wrap="square" rtlCol="0">
            <a:spAutoFit/>
          </a:bodyPr>
          <a:lstStyle/>
          <a:p>
            <a:r>
              <a:rPr lang="en-US" b="1" dirty="0" smtClean="0"/>
              <a:t>Simulation of pole-placement control technique:</a:t>
            </a:r>
            <a:endParaRPr lang="en-US" b="1" dirty="0"/>
          </a:p>
        </p:txBody>
      </p:sp>
      <p:sp>
        <p:nvSpPr>
          <p:cNvPr id="5" name="TextBox 4"/>
          <p:cNvSpPr txBox="1"/>
          <p:nvPr/>
        </p:nvSpPr>
        <p:spPr>
          <a:xfrm>
            <a:off x="956733" y="1363133"/>
            <a:ext cx="10430934" cy="1754326"/>
          </a:xfrm>
          <a:prstGeom prst="rect">
            <a:avLst/>
          </a:prstGeom>
          <a:noFill/>
        </p:spPr>
        <p:txBody>
          <a:bodyPr wrap="square" rtlCol="0">
            <a:spAutoFit/>
          </a:bodyPr>
          <a:lstStyle/>
          <a:p>
            <a:pPr>
              <a:buFont typeface="Wingdings" pitchFamily="2" charset="2"/>
              <a:buChar char="q"/>
            </a:pPr>
            <a:r>
              <a:rPr lang="en-US" dirty="0" smtClean="0"/>
              <a:t> The desired pole of the system are[-1.0+1.36i, -1.0-1.36i, -4.9, -5]. And the gains are calculated using the place function of MATLAB. The gain matrix is as follows</a:t>
            </a:r>
          </a:p>
          <a:p>
            <a:endParaRPr lang="en-US" dirty="0" smtClean="0"/>
          </a:p>
          <a:p>
            <a:pPr>
              <a:buFont typeface="Wingdings" pitchFamily="2" charset="2"/>
              <a:buChar char="q"/>
            </a:pPr>
            <a:r>
              <a:rPr lang="en-US" dirty="0" smtClean="0"/>
              <a:t> </a:t>
            </a:r>
            <a:r>
              <a:rPr lang="en-US" dirty="0" err="1" smtClean="0"/>
              <a:t>K_pole</a:t>
            </a:r>
            <a:r>
              <a:rPr lang="en-US" dirty="0" smtClean="0"/>
              <a:t> = [-1.7650, -2.0519, 55.1395, 3.2635]. The system is simulated using the gain matrix and the results are recorded.</a:t>
            </a:r>
          </a:p>
          <a:p>
            <a:endParaRPr lang="en-US" dirty="0"/>
          </a:p>
        </p:txBody>
      </p:sp>
      <p:sp>
        <p:nvSpPr>
          <p:cNvPr id="6" name="TextBox 5"/>
          <p:cNvSpPr txBox="1"/>
          <p:nvPr/>
        </p:nvSpPr>
        <p:spPr>
          <a:xfrm>
            <a:off x="745067" y="2904066"/>
            <a:ext cx="4893734" cy="369332"/>
          </a:xfrm>
          <a:prstGeom prst="rect">
            <a:avLst/>
          </a:prstGeom>
          <a:noFill/>
        </p:spPr>
        <p:txBody>
          <a:bodyPr wrap="square" rtlCol="0">
            <a:spAutoFit/>
          </a:bodyPr>
          <a:lstStyle/>
          <a:p>
            <a:r>
              <a:rPr lang="en-US" b="1" dirty="0" smtClean="0"/>
              <a:t>Simulation of LQR control technique:</a:t>
            </a:r>
            <a:endParaRPr lang="en-US" b="1" dirty="0"/>
          </a:p>
        </p:txBody>
      </p:sp>
      <p:sp>
        <p:nvSpPr>
          <p:cNvPr id="7" name="TextBox 6"/>
          <p:cNvSpPr txBox="1"/>
          <p:nvPr/>
        </p:nvSpPr>
        <p:spPr>
          <a:xfrm>
            <a:off x="982133" y="3293534"/>
            <a:ext cx="10422466" cy="3139321"/>
          </a:xfrm>
          <a:prstGeom prst="rect">
            <a:avLst/>
          </a:prstGeom>
          <a:noFill/>
        </p:spPr>
        <p:txBody>
          <a:bodyPr wrap="square" rtlCol="0">
            <a:spAutoFit/>
          </a:bodyPr>
          <a:lstStyle/>
          <a:p>
            <a:r>
              <a:rPr lang="en-US" dirty="0" smtClean="0"/>
              <a:t>The weight matrices that have been used for calculating are given below</a:t>
            </a:r>
          </a:p>
          <a:p>
            <a:endParaRPr lang="en-US" dirty="0" smtClean="0"/>
          </a:p>
          <a:p>
            <a:r>
              <a:rPr lang="en-US" dirty="0" smtClean="0"/>
              <a:t>Q = </a:t>
            </a:r>
            <a:r>
              <a:rPr lang="en-US" dirty="0" err="1" smtClean="0"/>
              <a:t>diag</a:t>
            </a:r>
            <a:r>
              <a:rPr lang="en-US" dirty="0" smtClean="0"/>
              <a:t>([150,50,200,10])</a:t>
            </a:r>
          </a:p>
          <a:p>
            <a:r>
              <a:rPr lang="en-US" dirty="0" smtClean="0"/>
              <a:t>R = 0.01</a:t>
            </a:r>
          </a:p>
          <a:p>
            <a:endParaRPr lang="en-US" dirty="0" smtClean="0"/>
          </a:p>
          <a:p>
            <a:r>
              <a:rPr lang="en-US" dirty="0" smtClean="0"/>
              <a:t>The values have been taken such that more penalty is applied when the system is not in the required position and upright</a:t>
            </a:r>
          </a:p>
          <a:p>
            <a:r>
              <a:rPr lang="en-IN" dirty="0" smtClean="0"/>
              <a:t>To obtain the gain matrix K_LQR</a:t>
            </a:r>
            <a:r>
              <a:rPr lang="en-US" dirty="0" smtClean="0"/>
              <a:t> the LQR function of MATLAB is used</a:t>
            </a:r>
          </a:p>
          <a:p>
            <a:endParaRPr lang="en-US" dirty="0" smtClean="0"/>
          </a:p>
          <a:p>
            <a:r>
              <a:rPr lang="en-IN" dirty="0" smtClean="0"/>
              <a:t>The gain matrix obtained from this is:</a:t>
            </a:r>
            <a:endParaRPr lang="en-US" dirty="0" smtClean="0"/>
          </a:p>
          <a:p>
            <a:r>
              <a:rPr lang="en-US" dirty="0" smtClean="0"/>
              <a:t>K_LQR = (-12.2474, -15.0435, 112.5687, 10.5238)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3CB2BC1C-B949-47A4-6A97-DDEB3E5BCE55}"/>
              </a:ext>
            </a:extLst>
          </p:cNvPr>
          <p:cNvSpPr txBox="1">
            <a:spLocks/>
          </p:cNvSpPr>
          <p:nvPr/>
        </p:nvSpPr>
        <p:spPr>
          <a:xfrm>
            <a:off x="846667" y="212725"/>
            <a:ext cx="10515600" cy="6762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6. Results Obtained</a:t>
            </a:r>
          </a:p>
        </p:txBody>
      </p:sp>
      <p:sp>
        <p:nvSpPr>
          <p:cNvPr id="5" name="TextBox 4"/>
          <p:cNvSpPr txBox="1"/>
          <p:nvPr/>
        </p:nvSpPr>
        <p:spPr>
          <a:xfrm>
            <a:off x="863600" y="965200"/>
            <a:ext cx="10625668" cy="1077218"/>
          </a:xfrm>
          <a:prstGeom prst="rect">
            <a:avLst/>
          </a:prstGeom>
          <a:noFill/>
        </p:spPr>
        <p:txBody>
          <a:bodyPr wrap="square" rtlCol="0">
            <a:spAutoFit/>
          </a:bodyPr>
          <a:lstStyle/>
          <a:p>
            <a:r>
              <a:rPr lang="en-US" sz="3200" dirty="0" smtClean="0"/>
              <a:t>6.1 Responses of the system from the Pole-placement control technique</a:t>
            </a:r>
            <a:endParaRPr lang="en-US" sz="3200" dirty="0"/>
          </a:p>
        </p:txBody>
      </p:sp>
      <p:pic>
        <p:nvPicPr>
          <p:cNvPr id="6" name="Picture 5"/>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a:xfrm>
            <a:off x="1796626" y="2117089"/>
            <a:ext cx="3935307" cy="3470910"/>
          </a:xfrm>
          <a:prstGeom prst="rect">
            <a:avLst/>
          </a:prstGeom>
          <a:noFill/>
          <a:ln>
            <a:solidFill>
              <a:schemeClr val="tx1"/>
            </a:solidFill>
          </a:ln>
        </p:spPr>
      </p:pic>
      <p:pic>
        <p:nvPicPr>
          <p:cNvPr id="7" name="Picture 6"/>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a:xfrm>
            <a:off x="5996093" y="2108621"/>
            <a:ext cx="3850640" cy="3487843"/>
          </a:xfrm>
          <a:prstGeom prst="rect">
            <a:avLst/>
          </a:prstGeom>
          <a:noFill/>
          <a:ln>
            <a:solidFill>
              <a:schemeClr val="tx1"/>
            </a:solidFill>
          </a:ln>
        </p:spPr>
      </p:pic>
      <p:sp>
        <p:nvSpPr>
          <p:cNvPr id="9" name="Rectangle 8"/>
          <p:cNvSpPr/>
          <p:nvPr/>
        </p:nvSpPr>
        <p:spPr>
          <a:xfrm>
            <a:off x="8339667" y="6138333"/>
            <a:ext cx="3852333" cy="719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04C03ADF-8926-DD7E-5DBE-C456DF046DA8}"/>
              </a:ext>
            </a:extLst>
          </p:cNvPr>
          <p:cNvSpPr txBox="1"/>
          <p:nvPr/>
        </p:nvSpPr>
        <p:spPr>
          <a:xfrm>
            <a:off x="1693333" y="5852490"/>
            <a:ext cx="8254999" cy="646331"/>
          </a:xfrm>
          <a:prstGeom prst="rect">
            <a:avLst/>
          </a:prstGeom>
          <a:noFill/>
        </p:spPr>
        <p:txBody>
          <a:bodyPr wrap="square" rtlCol="0">
            <a:spAutoFit/>
          </a:bodyPr>
          <a:lstStyle/>
          <a:p>
            <a:pPr algn="ctr"/>
            <a:r>
              <a:rPr lang="en-IN" dirty="0" smtClean="0"/>
              <a:t>Figure 26</a:t>
            </a:r>
            <a:r>
              <a:rPr lang="en-US" dirty="0" smtClean="0"/>
              <a:t> The response</a:t>
            </a:r>
            <a:r>
              <a:rPr lang="en-IN" dirty="0" smtClean="0"/>
              <a:t> Pole-placement control (a) The change in position of the cart with respect to time, (b) The change in the angle with respect to time.</a:t>
            </a:r>
            <a:endParaRPr lang="en-US" dirty="0"/>
          </a:p>
        </p:txBody>
      </p:sp>
      <p:sp>
        <p:nvSpPr>
          <p:cNvPr id="10" name="Text Box 1"/>
          <p:cNvSpPr txBox="1">
            <a:spLocks noChangeArrowheads="1"/>
          </p:cNvSpPr>
          <p:nvPr/>
        </p:nvSpPr>
        <p:spPr bwMode="auto">
          <a:xfrm>
            <a:off x="1816101" y="2143655"/>
            <a:ext cx="396875" cy="382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Arial" pitchFamily="34" charset="0"/>
              </a:rPr>
              <a:t>(a)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Text Box 1"/>
          <p:cNvSpPr txBox="1">
            <a:spLocks noChangeArrowheads="1"/>
          </p:cNvSpPr>
          <p:nvPr/>
        </p:nvSpPr>
        <p:spPr bwMode="auto">
          <a:xfrm>
            <a:off x="6007101" y="2152122"/>
            <a:ext cx="396875" cy="382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Arial" pitchFamily="34" charset="0"/>
              </a:rPr>
              <a:t>(b)</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9709456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38554"/>
            <a:ext cx="10515600" cy="1325563"/>
          </a:xfrm>
        </p:spPr>
        <p:txBody>
          <a:bodyPr/>
          <a:lstStyle/>
          <a:p>
            <a:r>
              <a:rPr lang="en-IN" b="1" dirty="0"/>
              <a:t>2. Literature Survey</a:t>
            </a:r>
          </a:p>
        </p:txBody>
      </p:sp>
      <p:graphicFrame>
        <p:nvGraphicFramePr>
          <p:cNvPr id="4" name="Table 4"/>
          <p:cNvGraphicFramePr>
            <a:graphicFrameLocks noGrp="1"/>
          </p:cNvGraphicFramePr>
          <p:nvPr>
            <p:ph idx="1"/>
          </p:nvPr>
        </p:nvGraphicFramePr>
        <p:xfrm>
          <a:off x="169974" y="1148181"/>
          <a:ext cx="11852052" cy="4994153"/>
        </p:xfrm>
        <a:graphic>
          <a:graphicData uri="http://schemas.openxmlformats.org/drawingml/2006/table">
            <a:tbl>
              <a:tblPr firstRow="1" bandRow="1">
                <a:tableStyleId>{5C22544A-7EE6-4342-B048-85BDC9FD1C3A}</a:tableStyleId>
              </a:tblPr>
              <a:tblGrid>
                <a:gridCol w="550995"/>
                <a:gridCol w="2945423"/>
                <a:gridCol w="7095393"/>
                <a:gridCol w="1260241"/>
              </a:tblGrid>
              <a:tr h="668423">
                <a:tc>
                  <a:txBody>
                    <a:bodyPr/>
                    <a:lstStyle/>
                    <a:p>
                      <a:r>
                        <a:rPr lang="en-US" dirty="0">
                          <a:solidFill>
                            <a:schemeClr val="bg1"/>
                          </a:solidFill>
                        </a:rPr>
                        <a:t>Sl.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Title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Year of Publication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r>
              <a:tr h="778829">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dirty="0">
                          <a:effectLst/>
                          <a:sym typeface="+mn-ea"/>
                        </a:rPr>
                        <a:t>Jasmin </a:t>
                      </a:r>
                      <a:r>
                        <a:rPr lang="en-US" sz="1800" dirty="0" err="1">
                          <a:effectLst/>
                          <a:sym typeface="+mn-ea"/>
                        </a:rPr>
                        <a:t>Velagic</a:t>
                      </a:r>
                      <a:r>
                        <a:rPr lang="en-US" sz="1800" dirty="0">
                          <a:effectLst/>
                          <a:sym typeface="+mn-ea"/>
                        </a:rPr>
                        <a:t>, Imran Kovac, </a:t>
                      </a:r>
                      <a:r>
                        <a:rPr lang="en-US" sz="1800" dirty="0" err="1">
                          <a:effectLst/>
                          <a:sym typeface="+mn-ea"/>
                        </a:rPr>
                        <a:t>Adis</a:t>
                      </a:r>
                      <a:r>
                        <a:rPr lang="en-US" sz="1800" dirty="0">
                          <a:effectLst/>
                          <a:sym typeface="+mn-ea"/>
                        </a:rPr>
                        <a:t> </a:t>
                      </a:r>
                      <a:r>
                        <a:rPr lang="en-US" sz="1800" dirty="0" err="1">
                          <a:effectLst/>
                          <a:sym typeface="+mn-ea"/>
                        </a:rPr>
                        <a:t>Panjevic</a:t>
                      </a:r>
                      <a:r>
                        <a:rPr lang="en-US" sz="1800" dirty="0">
                          <a:effectLst/>
                          <a:sym typeface="+mn-ea"/>
                        </a:rPr>
                        <a:t>, Adnan </a:t>
                      </a:r>
                      <a:r>
                        <a:rPr lang="en-US" sz="1800" dirty="0" err="1">
                          <a:effectLst/>
                          <a:sym typeface="+mn-ea"/>
                        </a:rPr>
                        <a:t>Osmanovic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dirty="0">
                          <a:effectLst/>
                          <a:sym typeface="+mn-ea"/>
                        </a:rPr>
                        <a:t>Design and Control of Two-Wheeled and Self-Balancing Mobile Robot</a:t>
                      </a:r>
                      <a:endParaRPr lang="en-US" sz="1800" kern="1200" dirty="0">
                        <a:solidFill>
                          <a:schemeClr val="dk1"/>
                        </a:solidFill>
                        <a:effectLst/>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422983">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dirty="0" err="1">
                          <a:effectLst/>
                          <a:sym typeface="+mn-ea"/>
                        </a:rPr>
                        <a:t>Hau</a:t>
                      </a:r>
                      <a:r>
                        <a:rPr lang="en-US" sz="1800" dirty="0">
                          <a:effectLst/>
                          <a:sym typeface="+mn-ea"/>
                        </a:rPr>
                        <a:t>-Shiue </a:t>
                      </a:r>
                      <a:r>
                        <a:rPr lang="en-US" sz="1800" dirty="0" err="1">
                          <a:effectLst/>
                          <a:sym typeface="+mn-ea"/>
                        </a:rPr>
                        <a:t>Juang</a:t>
                      </a:r>
                      <a:r>
                        <a:rPr lang="en-US" sz="1800" dirty="0">
                          <a:effectLst/>
                          <a:sym typeface="+mn-ea"/>
                        </a:rPr>
                        <a:t>, Kai-Yew Lum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dirty="0">
                          <a:effectLst/>
                          <a:sym typeface="+mn-ea"/>
                        </a:rPr>
                        <a:t>Design and Control of a Two-Wheel Self-Balancing Robot using the Arduino Microcontroller Board</a:t>
                      </a:r>
                      <a:endParaRPr lang="en-US" sz="1800"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30981">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Bernhard Mahler, Jan </a:t>
                      </a:r>
                      <a:r>
                        <a:rPr lang="en-US" sz="1800" kern="1200" dirty="0" err="1">
                          <a:solidFill>
                            <a:schemeClr val="dk1"/>
                          </a:solidFill>
                          <a:effectLst/>
                          <a:latin typeface="+mn-lt"/>
                          <a:ea typeface="+mn-ea"/>
                          <a:cs typeface="+mn-cs"/>
                        </a:rPr>
                        <a:t>Haase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Mathematical Model and Control Strategy of a Two-wheeled Self-balancing Robot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549404">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Osama Jamil, Mohsin Jamil, Yasar Ayaz, </a:t>
                      </a:r>
                      <a:r>
                        <a:rPr lang="en-US" sz="1800" kern="1200" dirty="0" err="1">
                          <a:solidFill>
                            <a:schemeClr val="dk1"/>
                          </a:solidFill>
                          <a:effectLst/>
                          <a:latin typeface="+mn-lt"/>
                          <a:ea typeface="+mn-ea"/>
                          <a:cs typeface="+mn-cs"/>
                        </a:rPr>
                        <a:t>Khubab</a:t>
                      </a:r>
                      <a:r>
                        <a:rPr lang="en-US" sz="1800" kern="1200" dirty="0">
                          <a:solidFill>
                            <a:schemeClr val="dk1"/>
                          </a:solidFill>
                          <a:effectLst/>
                          <a:latin typeface="+mn-lt"/>
                          <a:ea typeface="+mn-ea"/>
                          <a:cs typeface="+mn-cs"/>
                        </a:rPr>
                        <a:t> Ahmad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Modeling, Control of a Two-Wheeled Self-Balancing Robot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7669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Wei An, </a:t>
                      </a:r>
                      <a:r>
                        <a:rPr lang="en-US" sz="1800" kern="1200" dirty="0" err="1">
                          <a:solidFill>
                            <a:schemeClr val="dk1"/>
                          </a:solidFill>
                          <a:effectLst/>
                          <a:latin typeface="+mn-lt"/>
                          <a:ea typeface="+mn-ea"/>
                          <a:cs typeface="+mn-cs"/>
                        </a:rPr>
                        <a:t>Yangmin</a:t>
                      </a:r>
                      <a:r>
                        <a:rPr lang="en-US" sz="1800" kern="1200" dirty="0">
                          <a:solidFill>
                            <a:schemeClr val="dk1"/>
                          </a:solidFill>
                          <a:effectLst/>
                          <a:latin typeface="+mn-lt"/>
                          <a:ea typeface="+mn-ea"/>
                          <a:cs typeface="+mn-cs"/>
                        </a:rPr>
                        <a:t> Li</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Simulation and Control of a Two-wheeled Self-balancing Robot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57669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Liang Sun, </a:t>
                      </a:r>
                      <a:r>
                        <a:rPr lang="en-US" sz="1800" kern="1200" dirty="0" err="1">
                          <a:solidFill>
                            <a:schemeClr val="dk1"/>
                          </a:solidFill>
                          <a:effectLst/>
                          <a:latin typeface="+mn-lt"/>
                          <a:ea typeface="+mn-ea"/>
                          <a:cs typeface="+mn-cs"/>
                        </a:rPr>
                        <a:t>Jiafei</a:t>
                      </a:r>
                      <a:r>
                        <a:rPr lang="en-US" sz="1800" kern="1200" dirty="0">
                          <a:solidFill>
                            <a:schemeClr val="dk1"/>
                          </a:solidFill>
                          <a:effectLst/>
                          <a:latin typeface="+mn-lt"/>
                          <a:ea typeface="+mn-ea"/>
                          <a:cs typeface="+mn-cs"/>
                        </a:rPr>
                        <a:t> Gan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Researching Of Two-Wheeled Self-Balancing Robot Base On LQR Combined With PID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8931" y="431799"/>
            <a:ext cx="10160001" cy="584775"/>
          </a:xfrm>
          <a:prstGeom prst="rect">
            <a:avLst/>
          </a:prstGeom>
          <a:noFill/>
        </p:spPr>
        <p:txBody>
          <a:bodyPr wrap="square" rtlCol="0">
            <a:spAutoFit/>
          </a:bodyPr>
          <a:lstStyle/>
          <a:p>
            <a:r>
              <a:rPr lang="en-US" sz="3200" dirty="0" smtClean="0"/>
              <a:t>6.2 Responses of the system from the LQR control technique</a:t>
            </a:r>
            <a:endParaRPr lang="en-US" sz="3200" dirty="0"/>
          </a:p>
        </p:txBody>
      </p:sp>
      <p:pic>
        <p:nvPicPr>
          <p:cNvPr id="5" name="Picture 4"/>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a:xfrm>
            <a:off x="1048491" y="1441979"/>
            <a:ext cx="4844310" cy="3697287"/>
          </a:xfrm>
          <a:prstGeom prst="rect">
            <a:avLst/>
          </a:prstGeom>
          <a:noFill/>
          <a:ln>
            <a:solidFill>
              <a:schemeClr val="tx1"/>
            </a:solidFill>
          </a:ln>
        </p:spPr>
      </p:pic>
      <p:pic>
        <p:nvPicPr>
          <p:cNvPr id="6" name="Picture 5"/>
          <p:cNvPicPr/>
          <p:nvPr/>
        </p:nvPicPr>
        <p:blipFill>
          <a:blip r:embed="rId3">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a:xfrm>
            <a:off x="6064356" y="1432135"/>
            <a:ext cx="4527445" cy="3673265"/>
          </a:xfrm>
          <a:prstGeom prst="rect">
            <a:avLst/>
          </a:prstGeom>
          <a:noFill/>
          <a:ln>
            <a:solidFill>
              <a:schemeClr val="tx1"/>
            </a:solidFill>
          </a:ln>
        </p:spPr>
      </p:pic>
      <p:sp>
        <p:nvSpPr>
          <p:cNvPr id="7" name="TextBox 6">
            <a:extLst>
              <a:ext uri="{FF2B5EF4-FFF2-40B4-BE49-F238E27FC236}">
                <a16:creationId xmlns="" xmlns:a16="http://schemas.microsoft.com/office/drawing/2014/main" id="{04C03ADF-8926-DD7E-5DBE-C456DF046DA8}"/>
              </a:ext>
            </a:extLst>
          </p:cNvPr>
          <p:cNvSpPr txBox="1"/>
          <p:nvPr/>
        </p:nvSpPr>
        <p:spPr>
          <a:xfrm>
            <a:off x="1786468" y="5369890"/>
            <a:ext cx="8254999" cy="646331"/>
          </a:xfrm>
          <a:prstGeom prst="rect">
            <a:avLst/>
          </a:prstGeom>
          <a:noFill/>
        </p:spPr>
        <p:txBody>
          <a:bodyPr wrap="square" rtlCol="0">
            <a:spAutoFit/>
          </a:bodyPr>
          <a:lstStyle/>
          <a:p>
            <a:pPr algn="ctr"/>
            <a:r>
              <a:rPr lang="en-US" dirty="0" smtClean="0"/>
              <a:t>Figure 27 The response of LQR control (a) The change in position of the cart with respect to time, (b) The change in the angle with respect to time</a:t>
            </a:r>
            <a:endParaRPr lang="en-US" dirty="0"/>
          </a:p>
        </p:txBody>
      </p:sp>
      <p:sp>
        <p:nvSpPr>
          <p:cNvPr id="12289" name="Text Box 1"/>
          <p:cNvSpPr txBox="1">
            <a:spLocks noChangeArrowheads="1"/>
          </p:cNvSpPr>
          <p:nvPr/>
        </p:nvSpPr>
        <p:spPr bwMode="auto">
          <a:xfrm>
            <a:off x="1079501" y="1491721"/>
            <a:ext cx="396875" cy="382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Arial" pitchFamily="34" charset="0"/>
              </a:rPr>
              <a:t>(a)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90" name="Text Box 2"/>
          <p:cNvSpPr txBox="1">
            <a:spLocks noChangeArrowheads="1"/>
          </p:cNvSpPr>
          <p:nvPr/>
        </p:nvSpPr>
        <p:spPr bwMode="auto">
          <a:xfrm>
            <a:off x="6088592" y="1476905"/>
            <a:ext cx="387350" cy="31273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Arial" pitchFamily="34" charset="0"/>
              </a:rPr>
              <a:t>(b)</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8933" y="364066"/>
            <a:ext cx="9982200" cy="584775"/>
          </a:xfrm>
          <a:prstGeom prst="rect">
            <a:avLst/>
          </a:prstGeom>
          <a:noFill/>
        </p:spPr>
        <p:txBody>
          <a:bodyPr wrap="square" rtlCol="0">
            <a:spAutoFit/>
          </a:bodyPr>
          <a:lstStyle/>
          <a:p>
            <a:r>
              <a:rPr lang="en-US" sz="3200" dirty="0" smtClean="0"/>
              <a:t>6.3 ANALYSIS OF THE RESPONSES AND DISCUSSION</a:t>
            </a:r>
            <a:endParaRPr lang="en-US" sz="3200" dirty="0"/>
          </a:p>
        </p:txBody>
      </p:sp>
      <p:graphicFrame>
        <p:nvGraphicFramePr>
          <p:cNvPr id="4" name="Table 3"/>
          <p:cNvGraphicFramePr>
            <a:graphicFrameLocks noGrp="1"/>
          </p:cNvGraphicFramePr>
          <p:nvPr/>
        </p:nvGraphicFramePr>
        <p:xfrm>
          <a:off x="2076767" y="1866900"/>
          <a:ext cx="7422833" cy="2510368"/>
        </p:xfrm>
        <a:graphic>
          <a:graphicData uri="http://schemas.openxmlformats.org/drawingml/2006/table">
            <a:tbl>
              <a:tblPr/>
              <a:tblGrid>
                <a:gridCol w="1983333"/>
                <a:gridCol w="1841273"/>
                <a:gridCol w="1841273"/>
                <a:gridCol w="1756954"/>
              </a:tblGrid>
              <a:tr h="1075872">
                <a:tc gridSpan="2">
                  <a:txBody>
                    <a:bodyPr/>
                    <a:lstStyle/>
                    <a:p>
                      <a:pPr indent="152400" algn="ctr">
                        <a:lnSpc>
                          <a:spcPts val="1350"/>
                        </a:lnSpc>
                        <a:spcAft>
                          <a:spcPts val="0"/>
                        </a:spcAft>
                      </a:pPr>
                      <a:endParaRPr lang="en-IN" sz="1800" dirty="0">
                        <a:latin typeface="Times New Roman"/>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indent="152400" algn="ctr">
                        <a:lnSpc>
                          <a:spcPts val="1350"/>
                        </a:lnSpc>
                        <a:spcAft>
                          <a:spcPts val="0"/>
                        </a:spcAft>
                      </a:pPr>
                      <a:r>
                        <a:rPr lang="en-IN" sz="1800">
                          <a:latin typeface="Times New Roman"/>
                          <a:ea typeface="SimSun"/>
                        </a:rPr>
                        <a:t>Pole-placement control technique</a:t>
                      </a:r>
                      <a:endParaRPr lang="en-US" sz="1800">
                        <a:latin typeface="Linux Libertine O"/>
                        <a:ea typeface="SimSun"/>
                      </a:endParaRPr>
                    </a:p>
                    <a:p>
                      <a:pPr indent="152400" algn="ctr">
                        <a:lnSpc>
                          <a:spcPts val="1350"/>
                        </a:lnSpc>
                        <a:spcAft>
                          <a:spcPts val="0"/>
                        </a:spcAft>
                      </a:pPr>
                      <a:r>
                        <a:rPr lang="en-IN" sz="1800">
                          <a:latin typeface="Times New Roman"/>
                          <a:ea typeface="SimSun"/>
                        </a:rPr>
                        <a:t>Time (s)</a:t>
                      </a:r>
                      <a:endParaRPr lang="en-US" sz="180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0" algn="ctr">
                        <a:lnSpc>
                          <a:spcPts val="1350"/>
                        </a:lnSpc>
                        <a:spcAft>
                          <a:spcPts val="0"/>
                        </a:spcAft>
                      </a:pPr>
                      <a:r>
                        <a:rPr lang="en-IN" sz="1800">
                          <a:latin typeface="Times New Roman"/>
                          <a:ea typeface="SimSun"/>
                        </a:rPr>
                        <a:t>LQR control technique</a:t>
                      </a:r>
                      <a:endParaRPr lang="en-US" sz="1800">
                        <a:latin typeface="Linux Libertine O"/>
                        <a:ea typeface="SimSun"/>
                      </a:endParaRPr>
                    </a:p>
                    <a:p>
                      <a:pPr indent="152400" algn="ctr">
                        <a:lnSpc>
                          <a:spcPts val="1350"/>
                        </a:lnSpc>
                        <a:spcAft>
                          <a:spcPts val="0"/>
                        </a:spcAft>
                      </a:pPr>
                      <a:r>
                        <a:rPr lang="en-IN" sz="1800">
                          <a:latin typeface="Times New Roman"/>
                          <a:ea typeface="SimSun"/>
                        </a:rPr>
                        <a:t>Time (s)</a:t>
                      </a:r>
                      <a:endParaRPr lang="en-US" sz="180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624">
                <a:tc rowSpan="2">
                  <a:txBody>
                    <a:bodyPr/>
                    <a:lstStyle/>
                    <a:p>
                      <a:pPr indent="152400" algn="ctr">
                        <a:lnSpc>
                          <a:spcPts val="1350"/>
                        </a:lnSpc>
                        <a:spcAft>
                          <a:spcPts val="0"/>
                        </a:spcAft>
                      </a:pPr>
                      <a:r>
                        <a:rPr lang="en-US" sz="1800">
                          <a:latin typeface="Times New Roman"/>
                          <a:ea typeface="SimSun"/>
                        </a:rPr>
                        <a:t>For</a:t>
                      </a:r>
                      <a:r>
                        <a:rPr lang="en-IN" sz="1800">
                          <a:latin typeface="Times New Roman"/>
                          <a:ea typeface="SimSun"/>
                        </a:rPr>
                        <a:t> angle </a:t>
                      </a:r>
                      <a:endParaRPr lang="en-US" sz="180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0" algn="ctr">
                        <a:lnSpc>
                          <a:spcPts val="1350"/>
                        </a:lnSpc>
                        <a:spcAft>
                          <a:spcPts val="0"/>
                        </a:spcAft>
                      </a:pPr>
                      <a:r>
                        <a:rPr lang="en-IN" sz="1800" dirty="0" err="1">
                          <a:latin typeface="Times New Roman"/>
                          <a:ea typeface="SimSun"/>
                        </a:rPr>
                        <a:t>T</a:t>
                      </a:r>
                      <a:r>
                        <a:rPr lang="en-IN" sz="1800" baseline="-25000" dirty="0" err="1">
                          <a:latin typeface="Times New Roman"/>
                          <a:ea typeface="SimSun"/>
                        </a:rPr>
                        <a:t>r</a:t>
                      </a:r>
                      <a:endParaRPr lang="en-US" sz="1800" dirty="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0" algn="ctr">
                        <a:lnSpc>
                          <a:spcPts val="1350"/>
                        </a:lnSpc>
                        <a:spcAft>
                          <a:spcPts val="0"/>
                        </a:spcAft>
                      </a:pPr>
                      <a:r>
                        <a:rPr lang="en-US" sz="1800" dirty="0">
                          <a:latin typeface="Times New Roman"/>
                          <a:ea typeface="SimSun"/>
                        </a:rPr>
                        <a:t>0</a:t>
                      </a:r>
                      <a:endParaRPr lang="en-US" sz="1800" dirty="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0" algn="ctr">
                        <a:lnSpc>
                          <a:spcPts val="1350"/>
                        </a:lnSpc>
                        <a:spcAft>
                          <a:spcPts val="0"/>
                        </a:spcAft>
                      </a:pPr>
                      <a:r>
                        <a:rPr lang="en-US" sz="1800">
                          <a:latin typeface="Times New Roman"/>
                          <a:ea typeface="SimSun"/>
                        </a:rPr>
                        <a:t>4.4409e-16</a:t>
                      </a:r>
                      <a:endParaRPr lang="en-US" sz="180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624">
                <a:tc vMerge="1">
                  <a:txBody>
                    <a:bodyPr/>
                    <a:lstStyle/>
                    <a:p>
                      <a:endParaRPr lang="en-US"/>
                    </a:p>
                  </a:txBody>
                  <a:tcPr/>
                </a:tc>
                <a:tc>
                  <a:txBody>
                    <a:bodyPr/>
                    <a:lstStyle/>
                    <a:p>
                      <a:pPr indent="152400" algn="ctr">
                        <a:lnSpc>
                          <a:spcPts val="1350"/>
                        </a:lnSpc>
                        <a:spcAft>
                          <a:spcPts val="0"/>
                        </a:spcAft>
                      </a:pPr>
                      <a:r>
                        <a:rPr lang="en-IN" sz="1800">
                          <a:latin typeface="Times New Roman"/>
                          <a:ea typeface="SimSun"/>
                        </a:rPr>
                        <a:t>T</a:t>
                      </a:r>
                      <a:r>
                        <a:rPr lang="en-IN" sz="1800" baseline="-25000">
                          <a:latin typeface="Times New Roman"/>
                          <a:ea typeface="SimSun"/>
                        </a:rPr>
                        <a:t>s</a:t>
                      </a:r>
                      <a:endParaRPr lang="en-US" sz="180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0" algn="ctr">
                        <a:lnSpc>
                          <a:spcPts val="1350"/>
                        </a:lnSpc>
                        <a:spcAft>
                          <a:spcPts val="0"/>
                        </a:spcAft>
                      </a:pPr>
                      <a:r>
                        <a:rPr lang="en-US" sz="1800" dirty="0">
                          <a:latin typeface="Times New Roman"/>
                          <a:ea typeface="SimSun"/>
                        </a:rPr>
                        <a:t>5.1326</a:t>
                      </a:r>
                      <a:endParaRPr lang="en-US" sz="1800" dirty="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0" algn="ctr">
                        <a:lnSpc>
                          <a:spcPts val="1350"/>
                        </a:lnSpc>
                        <a:spcAft>
                          <a:spcPts val="0"/>
                        </a:spcAft>
                      </a:pPr>
                      <a:r>
                        <a:rPr lang="en-US" sz="1800">
                          <a:latin typeface="Times New Roman"/>
                          <a:ea typeface="SimSun"/>
                        </a:rPr>
                        <a:t>3.6574</a:t>
                      </a:r>
                      <a:endParaRPr lang="en-US" sz="180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624">
                <a:tc rowSpan="2">
                  <a:txBody>
                    <a:bodyPr/>
                    <a:lstStyle/>
                    <a:p>
                      <a:pPr indent="152400" algn="ctr">
                        <a:lnSpc>
                          <a:spcPts val="1350"/>
                        </a:lnSpc>
                        <a:spcAft>
                          <a:spcPts val="0"/>
                        </a:spcAft>
                      </a:pPr>
                      <a:r>
                        <a:rPr lang="en-US" sz="1800">
                          <a:latin typeface="Times New Roman"/>
                          <a:ea typeface="SimSun"/>
                        </a:rPr>
                        <a:t>For position x</a:t>
                      </a:r>
                      <a:endParaRPr lang="en-US" sz="180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0" algn="ctr">
                        <a:lnSpc>
                          <a:spcPts val="1350"/>
                        </a:lnSpc>
                        <a:spcAft>
                          <a:spcPts val="0"/>
                        </a:spcAft>
                      </a:pPr>
                      <a:r>
                        <a:rPr lang="en-US" sz="1800">
                          <a:latin typeface="Times New Roman"/>
                          <a:ea typeface="SimSun"/>
                        </a:rPr>
                        <a:t>T</a:t>
                      </a:r>
                      <a:r>
                        <a:rPr lang="en-US" sz="1800" baseline="-25000">
                          <a:latin typeface="Times New Roman"/>
                          <a:ea typeface="SimSun"/>
                        </a:rPr>
                        <a:t>r</a:t>
                      </a:r>
                      <a:endParaRPr lang="en-US" sz="180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0" algn="ctr">
                        <a:lnSpc>
                          <a:spcPts val="1350"/>
                        </a:lnSpc>
                        <a:spcAft>
                          <a:spcPts val="0"/>
                        </a:spcAft>
                      </a:pPr>
                      <a:r>
                        <a:rPr lang="en-US" sz="1800">
                          <a:latin typeface="Times New Roman"/>
                          <a:ea typeface="SimSun"/>
                        </a:rPr>
                        <a:t>1.1821</a:t>
                      </a:r>
                      <a:endParaRPr lang="en-US" sz="180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0" algn="ctr">
                        <a:lnSpc>
                          <a:spcPts val="1350"/>
                        </a:lnSpc>
                        <a:spcAft>
                          <a:spcPts val="0"/>
                        </a:spcAft>
                      </a:pPr>
                      <a:r>
                        <a:rPr lang="en-US" sz="1800" dirty="0">
                          <a:latin typeface="Times New Roman"/>
                          <a:ea typeface="SimSun"/>
                        </a:rPr>
                        <a:t>1.6409</a:t>
                      </a:r>
                      <a:endParaRPr lang="en-US" sz="1800" dirty="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624">
                <a:tc vMerge="1">
                  <a:txBody>
                    <a:bodyPr/>
                    <a:lstStyle/>
                    <a:p>
                      <a:endParaRPr lang="en-US"/>
                    </a:p>
                  </a:txBody>
                  <a:tcPr/>
                </a:tc>
                <a:tc>
                  <a:txBody>
                    <a:bodyPr/>
                    <a:lstStyle/>
                    <a:p>
                      <a:pPr indent="152400" algn="ctr">
                        <a:lnSpc>
                          <a:spcPts val="1350"/>
                        </a:lnSpc>
                        <a:spcAft>
                          <a:spcPts val="0"/>
                        </a:spcAft>
                      </a:pPr>
                      <a:r>
                        <a:rPr lang="en-US" sz="1800" dirty="0">
                          <a:latin typeface="Times New Roman"/>
                          <a:ea typeface="SimSun"/>
                        </a:rPr>
                        <a:t>T</a:t>
                      </a:r>
                      <a:r>
                        <a:rPr lang="en-US" sz="1800" baseline="-25000" dirty="0">
                          <a:latin typeface="Times New Roman"/>
                          <a:ea typeface="SimSun"/>
                        </a:rPr>
                        <a:t>s</a:t>
                      </a:r>
                      <a:endParaRPr lang="en-US" sz="1800" dirty="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0" algn="ctr">
                        <a:lnSpc>
                          <a:spcPts val="1350"/>
                        </a:lnSpc>
                        <a:spcAft>
                          <a:spcPts val="0"/>
                        </a:spcAft>
                      </a:pPr>
                      <a:r>
                        <a:rPr lang="en-US" sz="1800" dirty="0">
                          <a:latin typeface="Times New Roman"/>
                          <a:ea typeface="SimSun"/>
                        </a:rPr>
                        <a:t>3.9312</a:t>
                      </a:r>
                      <a:endParaRPr lang="en-US" sz="1800" dirty="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0" algn="ctr">
                        <a:lnSpc>
                          <a:spcPts val="1350"/>
                        </a:lnSpc>
                        <a:spcAft>
                          <a:spcPts val="0"/>
                        </a:spcAft>
                      </a:pPr>
                      <a:r>
                        <a:rPr lang="en-US" sz="1800" dirty="0">
                          <a:latin typeface="Times New Roman"/>
                          <a:ea typeface="SimSun"/>
                        </a:rPr>
                        <a:t>2.7590</a:t>
                      </a:r>
                      <a:endParaRPr lang="en-US" sz="1800" dirty="0">
                        <a:latin typeface="Linux Libertine O"/>
                        <a:ea typeface="SimSu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126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0"/>
            <a:ext cx="92075" cy="174625"/>
          </a:xfrm>
          <a:prstGeom prst="rect">
            <a:avLst/>
          </a:prstGeom>
          <a:noFill/>
        </p:spPr>
      </p:pic>
      <p:sp>
        <p:nvSpPr>
          <p:cNvPr id="9" name="TextBox 8"/>
          <p:cNvSpPr txBox="1"/>
          <p:nvPr/>
        </p:nvSpPr>
        <p:spPr>
          <a:xfrm>
            <a:off x="1566333" y="1253067"/>
            <a:ext cx="8602134" cy="369332"/>
          </a:xfrm>
          <a:prstGeom prst="rect">
            <a:avLst/>
          </a:prstGeom>
          <a:noFill/>
        </p:spPr>
        <p:txBody>
          <a:bodyPr wrap="square" rtlCol="0">
            <a:spAutoFit/>
          </a:bodyPr>
          <a:lstStyle/>
          <a:p>
            <a:r>
              <a:rPr lang="en-US" dirty="0" smtClean="0"/>
              <a:t>Table 4 The simulation results of Rising time, Settling time for the cart, angle , in seconds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a:xfrm>
            <a:off x="990812" y="900430"/>
            <a:ext cx="5096510" cy="3736340"/>
          </a:xfrm>
          <a:prstGeom prst="rect">
            <a:avLst/>
          </a:prstGeom>
          <a:noFill/>
          <a:ln>
            <a:solidFill>
              <a:schemeClr val="tx1"/>
            </a:solidFill>
          </a:ln>
        </p:spPr>
      </p:pic>
      <p:pic>
        <p:nvPicPr>
          <p:cNvPr id="4" name="Picture 3"/>
          <p:cNvPicPr/>
          <p:nvPr/>
        </p:nvPicPr>
        <p:blipFill>
          <a:blip r:embed="rId3">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a:xfrm>
            <a:off x="6232101" y="878100"/>
            <a:ext cx="4994699" cy="3778568"/>
          </a:xfrm>
          <a:prstGeom prst="rect">
            <a:avLst/>
          </a:prstGeom>
          <a:noFill/>
          <a:ln>
            <a:solidFill>
              <a:schemeClr val="tx1"/>
            </a:solidFill>
          </a:ln>
        </p:spPr>
      </p:pic>
      <p:sp>
        <p:nvSpPr>
          <p:cNvPr id="5" name="TextBox 4">
            <a:extLst>
              <a:ext uri="{FF2B5EF4-FFF2-40B4-BE49-F238E27FC236}">
                <a16:creationId xmlns="" xmlns:a16="http://schemas.microsoft.com/office/drawing/2014/main" id="{04C03ADF-8926-DD7E-5DBE-C456DF046DA8}"/>
              </a:ext>
            </a:extLst>
          </p:cNvPr>
          <p:cNvSpPr txBox="1"/>
          <p:nvPr/>
        </p:nvSpPr>
        <p:spPr>
          <a:xfrm>
            <a:off x="1921934" y="4921157"/>
            <a:ext cx="8254999" cy="646331"/>
          </a:xfrm>
          <a:prstGeom prst="rect">
            <a:avLst/>
          </a:prstGeom>
          <a:noFill/>
        </p:spPr>
        <p:txBody>
          <a:bodyPr wrap="square" rtlCol="0">
            <a:spAutoFit/>
          </a:bodyPr>
          <a:lstStyle/>
          <a:p>
            <a:pPr algn="ctr"/>
            <a:r>
              <a:rPr lang="en-US" dirty="0" smtClean="0"/>
              <a:t>Figure 28 (a) The step response of LQR control, (b) The step response of pole-placement control</a:t>
            </a:r>
            <a:endParaRPr lang="en-US" dirty="0"/>
          </a:p>
        </p:txBody>
      </p:sp>
      <p:sp>
        <p:nvSpPr>
          <p:cNvPr id="6" name="Text Box 1"/>
          <p:cNvSpPr txBox="1">
            <a:spLocks noChangeArrowheads="1"/>
          </p:cNvSpPr>
          <p:nvPr/>
        </p:nvSpPr>
        <p:spPr bwMode="auto">
          <a:xfrm>
            <a:off x="1003301" y="932922"/>
            <a:ext cx="396875" cy="382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Arial" pitchFamily="34" charset="0"/>
              </a:rPr>
              <a:t>(a)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Box 1"/>
          <p:cNvSpPr txBox="1">
            <a:spLocks noChangeArrowheads="1"/>
          </p:cNvSpPr>
          <p:nvPr/>
        </p:nvSpPr>
        <p:spPr bwMode="auto">
          <a:xfrm>
            <a:off x="6278034" y="932922"/>
            <a:ext cx="396875" cy="382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Arial" pitchFamily="34" charset="0"/>
              </a:rPr>
              <a:t>(b)</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8933" y="364066"/>
            <a:ext cx="9982200" cy="584775"/>
          </a:xfrm>
          <a:prstGeom prst="rect">
            <a:avLst/>
          </a:prstGeom>
          <a:noFill/>
        </p:spPr>
        <p:txBody>
          <a:bodyPr wrap="square" rtlCol="0">
            <a:spAutoFit/>
          </a:bodyPr>
          <a:lstStyle/>
          <a:p>
            <a:r>
              <a:rPr lang="en-US" sz="3200" dirty="0" smtClean="0"/>
              <a:t>6.4 Tests conducted on the prototype</a:t>
            </a:r>
            <a:endParaRPr lang="en-US" sz="3200" dirty="0"/>
          </a:p>
        </p:txBody>
      </p:sp>
      <p:sp>
        <p:nvSpPr>
          <p:cNvPr id="6" name="TextBox 5"/>
          <p:cNvSpPr txBox="1"/>
          <p:nvPr/>
        </p:nvSpPr>
        <p:spPr>
          <a:xfrm>
            <a:off x="795866" y="1109135"/>
            <a:ext cx="4893734" cy="369332"/>
          </a:xfrm>
          <a:prstGeom prst="rect">
            <a:avLst/>
          </a:prstGeom>
          <a:noFill/>
        </p:spPr>
        <p:txBody>
          <a:bodyPr wrap="square" rtlCol="0">
            <a:spAutoFit/>
          </a:bodyPr>
          <a:lstStyle/>
          <a:p>
            <a:r>
              <a:rPr lang="en-US" b="1" dirty="0" smtClean="0"/>
              <a:t>6.4.1 Testing Single inverted pendulum</a:t>
            </a:r>
            <a:endParaRPr lang="en-US" b="1" dirty="0"/>
          </a:p>
        </p:txBody>
      </p:sp>
      <p:pic>
        <p:nvPicPr>
          <p:cNvPr id="7" name="F1] Sip - 300 Rpm.mp4">
            <a:hlinkClick r:id="" action="ppaction://media"/>
          </p:cNvPr>
          <p:cNvPicPr>
            <a:picLocks noRot="1" noChangeAspect="1"/>
          </p:cNvPicPr>
          <p:nvPr>
            <a:videoFile r:link="rId1"/>
          </p:nvPr>
        </p:nvPicPr>
        <p:blipFill>
          <a:blip r:embed="rId5"/>
          <a:stretch>
            <a:fillRect/>
          </a:stretch>
        </p:blipFill>
        <p:spPr>
          <a:xfrm>
            <a:off x="448732" y="1888067"/>
            <a:ext cx="3691467" cy="2768600"/>
          </a:xfrm>
          <a:prstGeom prst="rect">
            <a:avLst/>
          </a:prstGeom>
        </p:spPr>
      </p:pic>
      <p:pic>
        <p:nvPicPr>
          <p:cNvPr id="8" name="F2] Sip - 300 Rpm - With Stand Activation.mp4">
            <a:hlinkClick r:id="" action="ppaction://media"/>
          </p:cNvPr>
          <p:cNvPicPr>
            <a:picLocks noRot="1" noChangeAspect="1"/>
          </p:cNvPicPr>
          <p:nvPr>
            <a:videoFile r:link="rId2"/>
          </p:nvPr>
        </p:nvPicPr>
        <p:blipFill>
          <a:blip r:embed="rId5"/>
          <a:stretch>
            <a:fillRect/>
          </a:stretch>
        </p:blipFill>
        <p:spPr>
          <a:xfrm>
            <a:off x="4309533" y="1896533"/>
            <a:ext cx="3683000" cy="2762250"/>
          </a:xfrm>
          <a:prstGeom prst="rect">
            <a:avLst/>
          </a:prstGeom>
        </p:spPr>
      </p:pic>
      <p:pic>
        <p:nvPicPr>
          <p:cNvPr id="9" name="1] Sip - 100 Rpm.mp4">
            <a:hlinkClick r:id="" action="ppaction://media"/>
          </p:cNvPr>
          <p:cNvPicPr>
            <a:picLocks noRot="1" noChangeAspect="1"/>
          </p:cNvPicPr>
          <p:nvPr>
            <a:videoFile r:link="rId3"/>
          </p:nvPr>
        </p:nvPicPr>
        <p:blipFill>
          <a:blip r:embed="rId5"/>
          <a:stretch>
            <a:fillRect/>
          </a:stretch>
        </p:blipFill>
        <p:spPr>
          <a:xfrm>
            <a:off x="8161866" y="1896533"/>
            <a:ext cx="3680179" cy="2760134"/>
          </a:xfrm>
          <a:prstGeom prst="rect">
            <a:avLst/>
          </a:prstGeom>
        </p:spPr>
      </p:pic>
      <p:sp>
        <p:nvSpPr>
          <p:cNvPr id="10" name="TextBox 9">
            <a:extLst>
              <a:ext uri="{FF2B5EF4-FFF2-40B4-BE49-F238E27FC236}">
                <a16:creationId xmlns="" xmlns:a16="http://schemas.microsoft.com/office/drawing/2014/main" id="{04C03ADF-8926-DD7E-5DBE-C456DF046DA8}"/>
              </a:ext>
            </a:extLst>
          </p:cNvPr>
          <p:cNvSpPr txBox="1"/>
          <p:nvPr/>
        </p:nvSpPr>
        <p:spPr>
          <a:xfrm>
            <a:off x="431800" y="4828022"/>
            <a:ext cx="3708400" cy="923330"/>
          </a:xfrm>
          <a:prstGeom prst="rect">
            <a:avLst/>
          </a:prstGeom>
          <a:noFill/>
        </p:spPr>
        <p:txBody>
          <a:bodyPr wrap="square" rtlCol="0">
            <a:spAutoFit/>
          </a:bodyPr>
          <a:lstStyle/>
          <a:p>
            <a:pPr algn="ctr"/>
            <a:r>
              <a:rPr lang="en-US" dirty="0" smtClean="0"/>
              <a:t>Video 3. Single inverted pendulum configuration – implemented with 300 RPM - Instability</a:t>
            </a:r>
            <a:endParaRPr lang="en-IN" dirty="0"/>
          </a:p>
        </p:txBody>
      </p:sp>
      <p:sp>
        <p:nvSpPr>
          <p:cNvPr id="11" name="TextBox 10">
            <a:extLst>
              <a:ext uri="{FF2B5EF4-FFF2-40B4-BE49-F238E27FC236}">
                <a16:creationId xmlns="" xmlns:a16="http://schemas.microsoft.com/office/drawing/2014/main" id="{04C03ADF-8926-DD7E-5DBE-C456DF046DA8}"/>
              </a:ext>
            </a:extLst>
          </p:cNvPr>
          <p:cNvSpPr txBox="1"/>
          <p:nvPr/>
        </p:nvSpPr>
        <p:spPr>
          <a:xfrm>
            <a:off x="4309533" y="4853422"/>
            <a:ext cx="3708400" cy="1477328"/>
          </a:xfrm>
          <a:prstGeom prst="rect">
            <a:avLst/>
          </a:prstGeom>
          <a:noFill/>
        </p:spPr>
        <p:txBody>
          <a:bodyPr wrap="square" rtlCol="0">
            <a:spAutoFit/>
          </a:bodyPr>
          <a:lstStyle/>
          <a:p>
            <a:pPr algn="ctr"/>
            <a:r>
              <a:rPr lang="en-US" dirty="0" smtClean="0"/>
              <a:t>Video 4. Single inverted pendulum configuration – implemented with 300 RPM and auto-deployment of stands based on the angle of tilt of the robot - Instability</a:t>
            </a:r>
            <a:endParaRPr lang="en-IN" dirty="0"/>
          </a:p>
        </p:txBody>
      </p:sp>
      <p:sp>
        <p:nvSpPr>
          <p:cNvPr id="12" name="TextBox 11">
            <a:extLst>
              <a:ext uri="{FF2B5EF4-FFF2-40B4-BE49-F238E27FC236}">
                <a16:creationId xmlns="" xmlns:a16="http://schemas.microsoft.com/office/drawing/2014/main" id="{04C03ADF-8926-DD7E-5DBE-C456DF046DA8}"/>
              </a:ext>
            </a:extLst>
          </p:cNvPr>
          <p:cNvSpPr txBox="1"/>
          <p:nvPr/>
        </p:nvSpPr>
        <p:spPr>
          <a:xfrm>
            <a:off x="8119534" y="4853422"/>
            <a:ext cx="3708400" cy="923330"/>
          </a:xfrm>
          <a:prstGeom prst="rect">
            <a:avLst/>
          </a:prstGeom>
          <a:noFill/>
        </p:spPr>
        <p:txBody>
          <a:bodyPr wrap="square" rtlCol="0">
            <a:spAutoFit/>
          </a:bodyPr>
          <a:lstStyle/>
          <a:p>
            <a:pPr algn="ctr"/>
            <a:r>
              <a:rPr lang="en-US" dirty="0" smtClean="0"/>
              <a:t>Video 5. Single inverted pendulum configuration – implemented with 100 RPM with stands deployed</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13" fill="hold" display="0">
                  <p:stCondLst>
                    <p:cond delay="indefinite"/>
                  </p:stCondLst>
                  <p:endCondLst>
                    <p:cond evt="onNext" delay="0">
                      <p:tgtEl>
                        <p:sldTgt/>
                      </p:tgtEl>
                    </p:cond>
                    <p:cond evt="onPrev" delay="0">
                      <p:tgtEl>
                        <p:sldTgt/>
                      </p:tgtEl>
                    </p:cond>
                  </p:endCondLst>
                </p:cTn>
                <p:tgtEl>
                  <p:spTgt spid="7"/>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mute="1">
                <p:cTn id="19" fill="hold" display="0">
                  <p:stCondLst>
                    <p:cond delay="indefinite"/>
                  </p:stCondLst>
                  <p:endCondLst>
                    <p:cond evt="onNext" delay="0">
                      <p:tgtEl>
                        <p:sldTgt/>
                      </p:tgtEl>
                    </p:cond>
                    <p:cond evt="onPrev" delay="0">
                      <p:tgtEl>
                        <p:sldTgt/>
                      </p:tgtEl>
                    </p:cond>
                  </p:endCondLst>
                </p:cTn>
                <p:tgtEl>
                  <p:spTgt spid="8"/>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video>
              <p:cMediaNode mute="1">
                <p:cTn id="25" fill="hold" display="0">
                  <p:stCondLst>
                    <p:cond delay="indefinite"/>
                  </p:stCondLst>
                  <p:endCondLst>
                    <p:cond evt="onNext" delay="0">
                      <p:tgtEl>
                        <p:sldTgt/>
                      </p:tgtEl>
                    </p:cond>
                    <p:cond evt="onPrev" delay="0">
                      <p:tgtEl>
                        <p:sldTgt/>
                      </p:tgtEl>
                    </p:cond>
                  </p:endCondLst>
                </p:cTn>
                <p:tgtEl>
                  <p:spTgt spid="9"/>
                </p:tgtEl>
              </p:cMediaNode>
            </p:video>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8932" y="431801"/>
            <a:ext cx="6028267" cy="369332"/>
          </a:xfrm>
          <a:prstGeom prst="rect">
            <a:avLst/>
          </a:prstGeom>
          <a:noFill/>
        </p:spPr>
        <p:txBody>
          <a:bodyPr wrap="square" rtlCol="0">
            <a:spAutoFit/>
          </a:bodyPr>
          <a:lstStyle/>
          <a:p>
            <a:r>
              <a:rPr lang="en-US" b="1" dirty="0" smtClean="0"/>
              <a:t>6.4.2 Testing Single inverted pendulum with Robotic arm</a:t>
            </a:r>
            <a:endParaRPr lang="en-US" b="1" dirty="0"/>
          </a:p>
        </p:txBody>
      </p:sp>
      <p:pic>
        <p:nvPicPr>
          <p:cNvPr id="3" name="F3] Sip-Ra - Vibrations On Ra.mp4">
            <a:hlinkClick r:id="" action="ppaction://media"/>
          </p:cNvPr>
          <p:cNvPicPr>
            <a:picLocks noRot="1" noChangeAspect="1"/>
          </p:cNvPicPr>
          <p:nvPr>
            <a:videoFile r:link="rId1"/>
          </p:nvPr>
        </p:nvPicPr>
        <p:blipFill>
          <a:blip r:embed="rId4"/>
          <a:stretch>
            <a:fillRect/>
          </a:stretch>
        </p:blipFill>
        <p:spPr>
          <a:xfrm>
            <a:off x="1329266" y="1439332"/>
            <a:ext cx="4244623" cy="3183467"/>
          </a:xfrm>
          <a:prstGeom prst="rect">
            <a:avLst/>
          </a:prstGeom>
        </p:spPr>
      </p:pic>
      <p:sp>
        <p:nvSpPr>
          <p:cNvPr id="4" name="TextBox 3">
            <a:extLst>
              <a:ext uri="{FF2B5EF4-FFF2-40B4-BE49-F238E27FC236}">
                <a16:creationId xmlns="" xmlns:a16="http://schemas.microsoft.com/office/drawing/2014/main" id="{04C03ADF-8926-DD7E-5DBE-C456DF046DA8}"/>
              </a:ext>
            </a:extLst>
          </p:cNvPr>
          <p:cNvSpPr txBox="1"/>
          <p:nvPr/>
        </p:nvSpPr>
        <p:spPr>
          <a:xfrm>
            <a:off x="1380067" y="4726422"/>
            <a:ext cx="4165600" cy="923330"/>
          </a:xfrm>
          <a:prstGeom prst="rect">
            <a:avLst/>
          </a:prstGeom>
          <a:noFill/>
        </p:spPr>
        <p:txBody>
          <a:bodyPr wrap="square" rtlCol="0">
            <a:spAutoFit/>
          </a:bodyPr>
          <a:lstStyle/>
          <a:p>
            <a:pPr algn="ctr"/>
            <a:r>
              <a:rPr lang="en-US" dirty="0" smtClean="0"/>
              <a:t>Video 6. Single inverted pendulum with robotic arm – implemented with 150 RPM – Vibrations in the robotic arm</a:t>
            </a:r>
            <a:endParaRPr lang="en-IN" dirty="0"/>
          </a:p>
        </p:txBody>
      </p:sp>
      <p:pic>
        <p:nvPicPr>
          <p:cNvPr id="5" name="2] Sip - Ra - 100 Rpm.mp4">
            <a:hlinkClick r:id="" action="ppaction://media"/>
          </p:cNvPr>
          <p:cNvPicPr>
            <a:picLocks noRot="1" noChangeAspect="1"/>
          </p:cNvPicPr>
          <p:nvPr>
            <a:videoFile r:link="rId2"/>
          </p:nvPr>
        </p:nvPicPr>
        <p:blipFill>
          <a:blip r:embed="rId4"/>
          <a:stretch>
            <a:fillRect/>
          </a:stretch>
        </p:blipFill>
        <p:spPr>
          <a:xfrm>
            <a:off x="5816599" y="1456267"/>
            <a:ext cx="4210755" cy="3158066"/>
          </a:xfrm>
          <a:prstGeom prst="rect">
            <a:avLst/>
          </a:prstGeom>
        </p:spPr>
      </p:pic>
      <p:sp>
        <p:nvSpPr>
          <p:cNvPr id="6" name="TextBox 5">
            <a:extLst>
              <a:ext uri="{FF2B5EF4-FFF2-40B4-BE49-F238E27FC236}">
                <a16:creationId xmlns="" xmlns:a16="http://schemas.microsoft.com/office/drawing/2014/main" id="{04C03ADF-8926-DD7E-5DBE-C456DF046DA8}"/>
              </a:ext>
            </a:extLst>
          </p:cNvPr>
          <p:cNvSpPr txBox="1"/>
          <p:nvPr/>
        </p:nvSpPr>
        <p:spPr>
          <a:xfrm>
            <a:off x="5842000" y="4760288"/>
            <a:ext cx="4165600" cy="923330"/>
          </a:xfrm>
          <a:prstGeom prst="rect">
            <a:avLst/>
          </a:prstGeom>
          <a:noFill/>
        </p:spPr>
        <p:txBody>
          <a:bodyPr wrap="square" rtlCol="0">
            <a:spAutoFit/>
          </a:bodyPr>
          <a:lstStyle/>
          <a:p>
            <a:pPr algn="ctr"/>
            <a:r>
              <a:rPr lang="en-US" dirty="0" smtClean="0"/>
              <a:t>Video 7. Single inverted pendulum with robotic arm – implemented with 100 RPM and restricted Pan-joint</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10" fill="hold" display="0">
                  <p:stCondLst>
                    <p:cond delay="indefinite"/>
                  </p:stCondLst>
                  <p:endCondLst>
                    <p:cond evt="onNext" delay="0">
                      <p:tgtEl>
                        <p:sldTgt/>
                      </p:tgtEl>
                    </p:cond>
                    <p:cond evt="onPrev" delay="0">
                      <p:tgtEl>
                        <p:sldTgt/>
                      </p:tgtEl>
                    </p:cond>
                  </p:end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mute="1">
                <p:cTn id="16" fill="hold" display="0">
                  <p:stCondLst>
                    <p:cond delay="indefinite"/>
                  </p:stCondLst>
                  <p:endCondLst>
                    <p:cond evt="onNext" delay="0">
                      <p:tgtEl>
                        <p:sldTgt/>
                      </p:tgtEl>
                    </p:cond>
                    <p:cond evt="onPrev" delay="0">
                      <p:tgtEl>
                        <p:sldTgt/>
                      </p:tgtEl>
                    </p:cond>
                  </p:end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 Sb On Uneven Terrain.mp4">
            <a:hlinkClick r:id="" action="ppaction://media"/>
          </p:cNvPr>
          <p:cNvPicPr>
            <a:picLocks noRot="1" noChangeAspect="1"/>
          </p:cNvPicPr>
          <p:nvPr>
            <a:videoFile r:link="rId1"/>
          </p:nvPr>
        </p:nvPicPr>
        <p:blipFill>
          <a:blip r:embed="rId3"/>
          <a:stretch>
            <a:fillRect/>
          </a:stretch>
        </p:blipFill>
        <p:spPr>
          <a:xfrm>
            <a:off x="2887133" y="905932"/>
            <a:ext cx="6248400" cy="4686301"/>
          </a:xfrm>
          <a:prstGeom prst="rect">
            <a:avLst/>
          </a:prstGeom>
        </p:spPr>
      </p:pic>
      <p:sp>
        <p:nvSpPr>
          <p:cNvPr id="4" name="TextBox 3">
            <a:extLst>
              <a:ext uri="{FF2B5EF4-FFF2-40B4-BE49-F238E27FC236}">
                <a16:creationId xmlns="" xmlns:a16="http://schemas.microsoft.com/office/drawing/2014/main" id="{04C03ADF-8926-DD7E-5DBE-C456DF046DA8}"/>
              </a:ext>
            </a:extLst>
          </p:cNvPr>
          <p:cNvSpPr txBox="1"/>
          <p:nvPr/>
        </p:nvSpPr>
        <p:spPr>
          <a:xfrm>
            <a:off x="2362200" y="5657755"/>
            <a:ext cx="7433733" cy="646331"/>
          </a:xfrm>
          <a:prstGeom prst="rect">
            <a:avLst/>
          </a:prstGeom>
          <a:noFill/>
        </p:spPr>
        <p:txBody>
          <a:bodyPr wrap="square" rtlCol="0">
            <a:spAutoFit/>
          </a:bodyPr>
          <a:lstStyle/>
          <a:p>
            <a:pPr algn="ctr"/>
            <a:r>
              <a:rPr lang="en-US" dirty="0" smtClean="0"/>
              <a:t>Video 8. Single inverted pendulum with robotic arm – implemented with 100 RPM and restricted Pan-joint – Test on uneven terrain</a:t>
            </a:r>
            <a:endParaRPr lang="en-IN" dirty="0"/>
          </a:p>
        </p:txBody>
      </p:sp>
      <p:sp>
        <p:nvSpPr>
          <p:cNvPr id="5" name="TextBox 4"/>
          <p:cNvSpPr txBox="1"/>
          <p:nvPr/>
        </p:nvSpPr>
        <p:spPr>
          <a:xfrm>
            <a:off x="778932" y="431801"/>
            <a:ext cx="8195735" cy="369332"/>
          </a:xfrm>
          <a:prstGeom prst="rect">
            <a:avLst/>
          </a:prstGeom>
          <a:noFill/>
        </p:spPr>
        <p:txBody>
          <a:bodyPr wrap="square" rtlCol="0">
            <a:spAutoFit/>
          </a:bodyPr>
          <a:lstStyle/>
          <a:p>
            <a:r>
              <a:rPr lang="en-US" b="1" dirty="0" smtClean="0"/>
              <a:t>6.4.3 Testing Single inverted pendulum with Robotic arm in uneven terrain</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B5CABA2E-5013-796D-F30F-E16DA58EAEDF}"/>
              </a:ext>
            </a:extLst>
          </p:cNvPr>
          <p:cNvSpPr txBox="1">
            <a:spLocks/>
          </p:cNvSpPr>
          <p:nvPr/>
        </p:nvSpPr>
        <p:spPr>
          <a:xfrm>
            <a:off x="671146" y="479425"/>
            <a:ext cx="10515600" cy="8218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7. Gantt chart</a:t>
            </a:r>
          </a:p>
        </p:txBody>
      </p:sp>
      <p:graphicFrame>
        <p:nvGraphicFramePr>
          <p:cNvPr id="6" name="Table 2">
            <a:extLst>
              <a:ext uri="{FF2B5EF4-FFF2-40B4-BE49-F238E27FC236}">
                <a16:creationId xmlns="" xmlns:a16="http://schemas.microsoft.com/office/drawing/2014/main" id="{EBDE30DD-4799-EB13-0A14-E9A5B98F26E1}"/>
              </a:ext>
            </a:extLst>
          </p:cNvPr>
          <p:cNvGraphicFramePr>
            <a:graphicFrameLocks noGrp="1"/>
          </p:cNvGraphicFramePr>
          <p:nvPr>
            <p:extLst>
              <p:ext uri="{D42A27DB-BD31-4B8C-83A1-F6EECF244321}">
                <p14:modId xmlns="" xmlns:p14="http://schemas.microsoft.com/office/powerpoint/2010/main" val="1611223272"/>
              </p:ext>
            </p:extLst>
          </p:nvPr>
        </p:nvGraphicFramePr>
        <p:xfrm>
          <a:off x="671146" y="1301262"/>
          <a:ext cx="10934147" cy="4492869"/>
        </p:xfrm>
        <a:graphic>
          <a:graphicData uri="http://schemas.openxmlformats.org/drawingml/2006/table">
            <a:tbl>
              <a:tblPr firstRow="1" bandRow="1">
                <a:tableStyleId>{7E9639D4-E3E2-4D34-9284-5A2195B3D0D7}</a:tableStyleId>
              </a:tblPr>
              <a:tblGrid>
                <a:gridCol w="546839">
                  <a:extLst>
                    <a:ext uri="{9D8B030D-6E8A-4147-A177-3AD203B41FA5}">
                      <a16:colId xmlns="" xmlns:a16="http://schemas.microsoft.com/office/drawing/2014/main" val="425993331"/>
                    </a:ext>
                  </a:extLst>
                </a:gridCol>
                <a:gridCol w="3924961">
                  <a:extLst>
                    <a:ext uri="{9D8B030D-6E8A-4147-A177-3AD203B41FA5}">
                      <a16:colId xmlns="" xmlns:a16="http://schemas.microsoft.com/office/drawing/2014/main" val="2793178318"/>
                    </a:ext>
                  </a:extLst>
                </a:gridCol>
                <a:gridCol w="967154">
                  <a:extLst>
                    <a:ext uri="{9D8B030D-6E8A-4147-A177-3AD203B41FA5}">
                      <a16:colId xmlns="" xmlns:a16="http://schemas.microsoft.com/office/drawing/2014/main" val="648165698"/>
                    </a:ext>
                  </a:extLst>
                </a:gridCol>
                <a:gridCol w="1028700">
                  <a:extLst>
                    <a:ext uri="{9D8B030D-6E8A-4147-A177-3AD203B41FA5}">
                      <a16:colId xmlns="" xmlns:a16="http://schemas.microsoft.com/office/drawing/2014/main" val="1215751749"/>
                    </a:ext>
                  </a:extLst>
                </a:gridCol>
                <a:gridCol w="1125416">
                  <a:extLst>
                    <a:ext uri="{9D8B030D-6E8A-4147-A177-3AD203B41FA5}">
                      <a16:colId xmlns="" xmlns:a16="http://schemas.microsoft.com/office/drawing/2014/main" val="894502057"/>
                    </a:ext>
                  </a:extLst>
                </a:gridCol>
                <a:gridCol w="1103045">
                  <a:extLst>
                    <a:ext uri="{9D8B030D-6E8A-4147-A177-3AD203B41FA5}">
                      <a16:colId xmlns="" xmlns:a16="http://schemas.microsoft.com/office/drawing/2014/main" val="1342746968"/>
                    </a:ext>
                  </a:extLst>
                </a:gridCol>
                <a:gridCol w="1130383">
                  <a:extLst>
                    <a:ext uri="{9D8B030D-6E8A-4147-A177-3AD203B41FA5}">
                      <a16:colId xmlns="" xmlns:a16="http://schemas.microsoft.com/office/drawing/2014/main" val="74011710"/>
                    </a:ext>
                  </a:extLst>
                </a:gridCol>
                <a:gridCol w="1107649">
                  <a:extLst>
                    <a:ext uri="{9D8B030D-6E8A-4147-A177-3AD203B41FA5}">
                      <a16:colId xmlns="" xmlns:a16="http://schemas.microsoft.com/office/drawing/2014/main" val="2261111477"/>
                    </a:ext>
                  </a:extLst>
                </a:gridCol>
              </a:tblGrid>
              <a:tr h="684545">
                <a:tc>
                  <a:txBody>
                    <a:bodyPr/>
                    <a:lstStyle/>
                    <a:p>
                      <a:endParaRPr lang="en-IN" dirty="0"/>
                    </a:p>
                  </a:txBody>
                  <a:tcPr/>
                </a:tc>
                <a:tc>
                  <a:txBody>
                    <a:bodyPr/>
                    <a:lstStyle/>
                    <a:p>
                      <a:endParaRPr lang="en-IN" dirty="0"/>
                    </a:p>
                  </a:txBody>
                  <a:tcPr/>
                </a:tc>
                <a:tc>
                  <a:txBody>
                    <a:bodyPr/>
                    <a:lstStyle/>
                    <a:p>
                      <a:r>
                        <a:rPr lang="en-US" sz="1600" dirty="0"/>
                        <a:t>Dec 2022</a:t>
                      </a:r>
                      <a:endParaRPr lang="en-IN" sz="1600" dirty="0"/>
                    </a:p>
                  </a:txBody>
                  <a:tcPr>
                    <a:lnB w="12700" cap="flat" cmpd="sng" algn="ctr">
                      <a:solidFill>
                        <a:schemeClr val="tx1"/>
                      </a:solidFill>
                      <a:prstDash val="solid"/>
                      <a:round/>
                      <a:headEnd type="none" w="med" len="med"/>
                      <a:tailEnd type="none" w="med" len="med"/>
                    </a:lnB>
                  </a:tcPr>
                </a:tc>
                <a:tc>
                  <a:txBody>
                    <a:bodyPr/>
                    <a:lstStyle/>
                    <a:p>
                      <a:r>
                        <a:rPr lang="en-US" sz="1600" dirty="0"/>
                        <a:t>Jan 2023</a:t>
                      </a:r>
                      <a:endParaRPr lang="en-IN" sz="1600" dirty="0"/>
                    </a:p>
                  </a:txBody>
                  <a:tcPr>
                    <a:lnB w="12700" cap="flat" cmpd="sng" algn="ctr">
                      <a:solidFill>
                        <a:schemeClr val="tx1"/>
                      </a:solidFill>
                      <a:prstDash val="solid"/>
                      <a:round/>
                      <a:headEnd type="none" w="med" len="med"/>
                      <a:tailEnd type="none" w="med" len="med"/>
                    </a:lnB>
                  </a:tcPr>
                </a:tc>
                <a:tc>
                  <a:txBody>
                    <a:bodyPr/>
                    <a:lstStyle/>
                    <a:p>
                      <a:r>
                        <a:rPr lang="en-US" sz="1600" dirty="0"/>
                        <a:t>Feb 2023</a:t>
                      </a:r>
                      <a:endParaRPr lang="en-IN" sz="1600" dirty="0"/>
                    </a:p>
                  </a:txBody>
                  <a:tcPr>
                    <a:lnB w="12700" cap="flat" cmpd="sng" algn="ctr">
                      <a:solidFill>
                        <a:schemeClr val="tx1"/>
                      </a:solidFill>
                      <a:prstDash val="solid"/>
                      <a:round/>
                      <a:headEnd type="none" w="med" len="med"/>
                      <a:tailEnd type="none" w="med" len="med"/>
                    </a:lnB>
                  </a:tcPr>
                </a:tc>
                <a:tc>
                  <a:txBody>
                    <a:bodyPr/>
                    <a:lstStyle/>
                    <a:p>
                      <a:r>
                        <a:rPr lang="en-US" sz="1600" dirty="0"/>
                        <a:t>Mar 2023</a:t>
                      </a:r>
                      <a:endParaRPr lang="en-IN" sz="1600" dirty="0"/>
                    </a:p>
                  </a:txBody>
                  <a:tcPr>
                    <a:lnB w="12700" cap="flat" cmpd="sng" algn="ctr">
                      <a:solidFill>
                        <a:schemeClr val="tx1"/>
                      </a:solidFill>
                      <a:prstDash val="solid"/>
                      <a:round/>
                      <a:headEnd type="none" w="med" len="med"/>
                      <a:tailEnd type="none" w="med" len="med"/>
                    </a:lnB>
                  </a:tcPr>
                </a:tc>
                <a:tc>
                  <a:txBody>
                    <a:bodyPr/>
                    <a:lstStyle/>
                    <a:p>
                      <a:r>
                        <a:rPr lang="en-US" sz="1600" dirty="0"/>
                        <a:t>Apr 2023</a:t>
                      </a:r>
                      <a:endParaRPr lang="en-IN" sz="1600" dirty="0"/>
                    </a:p>
                  </a:txBody>
                  <a:tcPr>
                    <a:lnB w="12700" cap="flat" cmpd="sng" algn="ctr">
                      <a:solidFill>
                        <a:schemeClr val="tx1"/>
                      </a:solidFill>
                      <a:prstDash val="solid"/>
                      <a:round/>
                      <a:headEnd type="none" w="med" len="med"/>
                      <a:tailEnd type="none" w="med" len="med"/>
                    </a:lnB>
                  </a:tcPr>
                </a:tc>
                <a:tc>
                  <a:txBody>
                    <a:bodyPr/>
                    <a:lstStyle/>
                    <a:p>
                      <a:r>
                        <a:rPr lang="en-US" sz="1600" dirty="0"/>
                        <a:t>May 2023</a:t>
                      </a:r>
                      <a:endParaRPr lang="en-IN" sz="1600" dirty="0"/>
                    </a:p>
                  </a:txBody>
                  <a:tcPr/>
                </a:tc>
                <a:extLst>
                  <a:ext uri="{0D108BD9-81ED-4DB2-BD59-A6C34878D82A}">
                    <a16:rowId xmlns="" xmlns:a16="http://schemas.microsoft.com/office/drawing/2014/main" val="110381088"/>
                  </a:ext>
                </a:extLst>
              </a:tr>
              <a:tr h="542999">
                <a:tc>
                  <a:txBody>
                    <a:bodyPr/>
                    <a:lstStyle/>
                    <a:p>
                      <a:r>
                        <a:rPr lang="en-US" sz="1600" dirty="0"/>
                        <a:t>1]</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Literature Review</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solidFill>
                      <a:schemeClr val="bg1">
                        <a:lumMod val="85000"/>
                      </a:schemeClr>
                    </a:solidFill>
                  </a:tcPr>
                </a:tc>
                <a:extLst>
                  <a:ext uri="{0D108BD9-81ED-4DB2-BD59-A6C34878D82A}">
                    <a16:rowId xmlns="" xmlns:a16="http://schemas.microsoft.com/office/drawing/2014/main" val="3910594480"/>
                  </a:ext>
                </a:extLst>
              </a:tr>
              <a:tr h="666284">
                <a:tc>
                  <a:txBody>
                    <a:bodyPr/>
                    <a:lstStyle/>
                    <a:p>
                      <a:r>
                        <a:rPr lang="en-US" sz="1600" dirty="0"/>
                        <a:t>2]</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Derivation of governing equations of motion</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CCC"/>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endParaRPr lang="en-IN" dirty="0"/>
                    </a:p>
                  </a:txBody>
                  <a:tcPr>
                    <a:lnL w="12700" cap="flat" cmpd="sng" algn="ctr">
                      <a:noFill/>
                      <a:prstDash val="solid"/>
                      <a:round/>
                      <a:headEnd type="none" w="med" len="med"/>
                      <a:tailEnd type="none" w="med" len="med"/>
                    </a:lnL>
                    <a:solidFill>
                      <a:schemeClr val="bg1">
                        <a:lumMod val="85000"/>
                      </a:schemeClr>
                    </a:solidFill>
                  </a:tcPr>
                </a:tc>
                <a:extLst>
                  <a:ext uri="{0D108BD9-81ED-4DB2-BD59-A6C34878D82A}">
                    <a16:rowId xmlns="" xmlns:a16="http://schemas.microsoft.com/office/drawing/2014/main" val="3786791343"/>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Development of the control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CCCC"/>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lumMod val="85000"/>
                      </a:schemeClr>
                    </a:solidFill>
                  </a:tcPr>
                </a:tc>
                <a:tc>
                  <a:txBody>
                    <a:bodyPr/>
                    <a:lstStyle/>
                    <a:p>
                      <a:endParaRPr lang="en-IN" dirty="0"/>
                    </a:p>
                  </a:txBody>
                  <a:tcPr>
                    <a:lnL w="12700" cap="flat" cmpd="sng" algn="ctr">
                      <a:noFill/>
                      <a:prstDash val="solid"/>
                      <a:round/>
                      <a:headEnd type="none" w="med" len="med"/>
                      <a:tailEnd type="none" w="med" len="med"/>
                    </a:lnL>
                    <a:solidFill>
                      <a:schemeClr val="bg1">
                        <a:lumMod val="85000"/>
                      </a:schemeClr>
                    </a:solidFill>
                  </a:tcPr>
                </a:tc>
                <a:extLst>
                  <a:ext uri="{0D108BD9-81ED-4DB2-BD59-A6C34878D82A}">
                    <a16:rowId xmlns="" xmlns:a16="http://schemas.microsoft.com/office/drawing/2014/main" val="4244196346"/>
                  </a:ext>
                </a:extLst>
              </a:tr>
              <a:tr h="680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Design development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CCC"/>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lumMod val="85000"/>
                      </a:schemeClr>
                    </a:solidFill>
                  </a:tcPr>
                </a:tc>
                <a:tc>
                  <a:txBody>
                    <a:bodyPr/>
                    <a:lstStyle/>
                    <a:p>
                      <a:endParaRPr lang="en-IN" dirty="0"/>
                    </a:p>
                  </a:txBody>
                  <a:tcPr>
                    <a:lnL w="12700" cap="flat" cmpd="sng" algn="ctr">
                      <a:noFill/>
                      <a:prstDash val="solid"/>
                      <a:round/>
                      <a:headEnd type="none" w="med" len="med"/>
                      <a:tailEnd type="none" w="med" len="med"/>
                    </a:lnL>
                    <a:solidFill>
                      <a:schemeClr val="bg1">
                        <a:lumMod val="85000"/>
                      </a:schemeClr>
                    </a:solidFill>
                  </a:tcPr>
                </a:tc>
                <a:extLst>
                  <a:ext uri="{0D108BD9-81ED-4DB2-BD59-A6C34878D82A}">
                    <a16:rowId xmlns="" xmlns:a16="http://schemas.microsoft.com/office/drawing/2014/main" val="1712841197"/>
                  </a:ext>
                </a:extLst>
              </a:tr>
              <a:tr h="6588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Fabrication of the prototype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endParaRPr lang="en-I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CCC"/>
                    </a:solidFill>
                  </a:tcPr>
                </a:tc>
                <a:tc>
                  <a:txBody>
                    <a:bodyPr/>
                    <a:lstStyle/>
                    <a:p>
                      <a:endParaRPr lang="en-IN" dirty="0"/>
                    </a:p>
                  </a:txBody>
                  <a:tcPr>
                    <a:lnL w="12700" cap="flat" cmpd="sng" algn="ctr">
                      <a:solidFill>
                        <a:schemeClr val="tx1"/>
                      </a:solidFill>
                      <a:prstDash val="solid"/>
                      <a:round/>
                      <a:headEnd type="none" w="med" len="med"/>
                      <a:tailEnd type="none" w="med" len="med"/>
                    </a:lnL>
                    <a:solidFill>
                      <a:schemeClr val="bg1">
                        <a:lumMod val="85000"/>
                      </a:schemeClr>
                    </a:solidFill>
                  </a:tcPr>
                </a:tc>
                <a:extLst>
                  <a:ext uri="{0D108BD9-81ED-4DB2-BD59-A6C34878D82A}">
                    <a16:rowId xmlns="" xmlns:a16="http://schemas.microsoft.com/office/drawing/2014/main" val="3322024473"/>
                  </a:ext>
                </a:extLst>
              </a:tr>
              <a:tr h="6196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Testing and validation of the prototype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endParaRPr lang="en-IN" dirty="0"/>
                    </a:p>
                  </a:txBody>
                  <a:tcPr>
                    <a:solidFill>
                      <a:schemeClr val="bg1">
                        <a:lumMod val="85000"/>
                      </a:schemeClr>
                    </a:solidFill>
                  </a:tcPr>
                </a:tc>
                <a:tc>
                  <a:txBody>
                    <a:bodyPr/>
                    <a:lstStyle/>
                    <a:p>
                      <a:endParaRPr lang="en-IN"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CC"/>
                    </a:solidFill>
                  </a:tcPr>
                </a:tc>
                <a:tc>
                  <a:txBody>
                    <a:bodyPr/>
                    <a:lstStyle/>
                    <a:p>
                      <a:endParaRPr lang="en-IN" dirty="0"/>
                    </a:p>
                  </a:txBody>
                  <a:tcPr>
                    <a:lnL w="12700" cap="flat" cmpd="sng" algn="ctr">
                      <a:solidFill>
                        <a:schemeClr val="tx1"/>
                      </a:solidFill>
                      <a:prstDash val="solid"/>
                      <a:round/>
                      <a:headEnd type="none" w="med" len="med"/>
                      <a:tailEnd type="none" w="med" len="med"/>
                    </a:lnL>
                    <a:solidFill>
                      <a:srgbClr val="FF7C80"/>
                    </a:solidFill>
                  </a:tcPr>
                </a:tc>
                <a:extLst>
                  <a:ext uri="{0D108BD9-81ED-4DB2-BD59-A6C34878D82A}">
                    <a16:rowId xmlns="" xmlns:a16="http://schemas.microsoft.com/office/drawing/2014/main" val="1172652906"/>
                  </a:ext>
                </a:extLst>
              </a:tr>
            </a:tbl>
          </a:graphicData>
        </a:graphic>
      </p:graphicFrame>
      <p:cxnSp>
        <p:nvCxnSpPr>
          <p:cNvPr id="3" name="Straight Connector 2">
            <a:extLst>
              <a:ext uri="{FF2B5EF4-FFF2-40B4-BE49-F238E27FC236}">
                <a16:creationId xmlns="" xmlns:a16="http://schemas.microsoft.com/office/drawing/2014/main" id="{FE5433DC-EB6E-D3E7-BC9D-CDE11CE8804A}"/>
              </a:ext>
            </a:extLst>
          </p:cNvPr>
          <p:cNvCxnSpPr>
            <a:cxnSpLocks/>
          </p:cNvCxnSpPr>
          <p:nvPr/>
        </p:nvCxnSpPr>
        <p:spPr>
          <a:xfrm>
            <a:off x="11444214" y="1995203"/>
            <a:ext cx="0" cy="381586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155A1852-C39D-9EF8-3B6F-FA6BACE89225}"/>
              </a:ext>
            </a:extLst>
          </p:cNvPr>
          <p:cNvSpPr txBox="1"/>
          <p:nvPr/>
        </p:nvSpPr>
        <p:spPr>
          <a:xfrm>
            <a:off x="6020679" y="5882313"/>
            <a:ext cx="2726901" cy="400110"/>
          </a:xfrm>
          <a:prstGeom prst="rect">
            <a:avLst/>
          </a:prstGeom>
          <a:noFill/>
        </p:spPr>
        <p:txBody>
          <a:bodyPr wrap="square" rtlCol="0">
            <a:spAutoFit/>
          </a:bodyPr>
          <a:lstStyle/>
          <a:p>
            <a:pPr algn="ctr"/>
            <a:r>
              <a:rPr lang="en-US" sz="2000" b="1" dirty="0">
                <a:solidFill>
                  <a:srgbClr val="C00000"/>
                </a:solidFill>
              </a:rPr>
              <a:t>Current status</a:t>
            </a:r>
            <a:endParaRPr lang="en-IN" sz="2000" b="1" dirty="0">
              <a:solidFill>
                <a:srgbClr val="C00000"/>
              </a:solidFill>
            </a:endParaRPr>
          </a:p>
        </p:txBody>
      </p:sp>
      <p:cxnSp>
        <p:nvCxnSpPr>
          <p:cNvPr id="10" name="Connector: Curved 9">
            <a:extLst>
              <a:ext uri="{FF2B5EF4-FFF2-40B4-BE49-F238E27FC236}">
                <a16:creationId xmlns="" xmlns:a16="http://schemas.microsoft.com/office/drawing/2014/main" id="{426CD360-A887-AD54-E27C-C6E777979816}"/>
              </a:ext>
            </a:extLst>
          </p:cNvPr>
          <p:cNvCxnSpPr>
            <a:cxnSpLocks/>
          </p:cNvCxnSpPr>
          <p:nvPr/>
        </p:nvCxnSpPr>
        <p:spPr>
          <a:xfrm flipV="1">
            <a:off x="8221133" y="5833533"/>
            <a:ext cx="3225800" cy="203200"/>
          </a:xfrm>
          <a:prstGeom prst="curvedConnector3">
            <a:avLst>
              <a:gd name="adj1" fmla="val 99344"/>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8224" y="5905661"/>
            <a:ext cx="4263860" cy="646331"/>
          </a:xfrm>
          <a:prstGeom prst="rect">
            <a:avLst/>
          </a:prstGeom>
          <a:noFill/>
        </p:spPr>
        <p:txBody>
          <a:bodyPr wrap="none" rtlCol="0">
            <a:spAutoFit/>
          </a:bodyPr>
          <a:lstStyle/>
          <a:p>
            <a:r>
              <a:rPr lang="en-US" dirty="0" smtClean="0"/>
              <a:t>Orange box: Planned; Light Red box: Delay; </a:t>
            </a:r>
          </a:p>
          <a:p>
            <a:r>
              <a:rPr lang="en-US" dirty="0" smtClean="0"/>
              <a:t>Dark Red box: Future Scope of work</a:t>
            </a:r>
            <a:endParaRPr lang="en-US" dirty="0"/>
          </a:p>
        </p:txBody>
      </p:sp>
    </p:spTree>
    <p:extLst>
      <p:ext uri="{BB962C8B-B14F-4D97-AF65-F5344CB8AC3E}">
        <p14:creationId xmlns="" xmlns:p14="http://schemas.microsoft.com/office/powerpoint/2010/main" val="1061871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CABA2E-5013-796D-F30F-E16DA58EAEDF}"/>
              </a:ext>
            </a:extLst>
          </p:cNvPr>
          <p:cNvSpPr txBox="1">
            <a:spLocks/>
          </p:cNvSpPr>
          <p:nvPr/>
        </p:nvSpPr>
        <p:spPr>
          <a:xfrm>
            <a:off x="671146" y="479425"/>
            <a:ext cx="10515600" cy="8218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8</a:t>
            </a:r>
            <a:r>
              <a:rPr lang="en-GB" b="1" dirty="0" smtClean="0"/>
              <a:t>. Conclusion &amp; Future scope of work</a:t>
            </a:r>
            <a:endParaRPr lang="en-GB" b="1" dirty="0"/>
          </a:p>
        </p:txBody>
      </p:sp>
      <p:sp>
        <p:nvSpPr>
          <p:cNvPr id="3" name="TextBox 2"/>
          <p:cNvSpPr txBox="1"/>
          <p:nvPr/>
        </p:nvSpPr>
        <p:spPr>
          <a:xfrm>
            <a:off x="678406" y="1263141"/>
            <a:ext cx="10394066" cy="4893647"/>
          </a:xfrm>
          <a:prstGeom prst="rect">
            <a:avLst/>
          </a:prstGeom>
          <a:noFill/>
        </p:spPr>
        <p:txBody>
          <a:bodyPr wrap="square" rtlCol="0">
            <a:spAutoFit/>
          </a:bodyPr>
          <a:lstStyle/>
          <a:p>
            <a:pPr lvl="1" algn="just">
              <a:buFont typeface="Wingdings" pitchFamily="2" charset="2"/>
              <a:buChar char="q"/>
            </a:pPr>
            <a:r>
              <a:rPr lang="en-US" sz="2400" dirty="0" smtClean="0"/>
              <a:t> An in-situ working prototype of the single inverted pendulum is fabricated and tested</a:t>
            </a:r>
          </a:p>
          <a:p>
            <a:pPr lvl="1" algn="just"/>
            <a:endParaRPr lang="en-US" sz="2400" dirty="0" smtClean="0"/>
          </a:p>
          <a:p>
            <a:pPr lvl="1" algn="just">
              <a:buFont typeface="Wingdings" pitchFamily="2" charset="2"/>
              <a:buChar char="q"/>
            </a:pPr>
            <a:r>
              <a:rPr lang="en-US" sz="2400" dirty="0" smtClean="0"/>
              <a:t> From the simulation results, it can be comprehended that the LQR control technique shows better responsiveness in attaining stability over the Pole-placement and PID technique</a:t>
            </a:r>
          </a:p>
          <a:p>
            <a:pPr lvl="1" algn="just"/>
            <a:endParaRPr lang="en-US" sz="2400" dirty="0" smtClean="0"/>
          </a:p>
          <a:p>
            <a:pPr lvl="1" algn="just">
              <a:buFont typeface="Wingdings" pitchFamily="2" charset="2"/>
              <a:buChar char="q"/>
            </a:pPr>
            <a:r>
              <a:rPr lang="en-US" sz="2400" dirty="0" smtClean="0"/>
              <a:t> For the selected system, the settling time for the outer pendulum in LQR scheme is observed to be three times shorter compared to the pole placement technique.</a:t>
            </a:r>
          </a:p>
          <a:p>
            <a:pPr lvl="1" algn="just"/>
            <a:endParaRPr lang="en-US" sz="2400" dirty="0" smtClean="0"/>
          </a:p>
          <a:p>
            <a:pPr lvl="1" algn="just">
              <a:buFont typeface="Wingdings" pitchFamily="2" charset="2"/>
              <a:buChar char="q"/>
            </a:pPr>
            <a:r>
              <a:rPr lang="en-US" sz="2400" dirty="0" smtClean="0"/>
              <a:t> This indicates that LQR scheme can be adopted for controlling systems that require faster settling time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440265" y="643467"/>
          <a:ext cx="60959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p:cNvPicPr>
            <a:picLocks noChangeAspect="1" noChangeArrowheads="1"/>
          </p:cNvPicPr>
          <p:nvPr/>
        </p:nvPicPr>
        <p:blipFill>
          <a:blip r:embed="rId6"/>
          <a:srcRect/>
          <a:stretch>
            <a:fillRect/>
          </a:stretch>
        </p:blipFill>
        <p:spPr bwMode="auto">
          <a:xfrm>
            <a:off x="7017280" y="1337733"/>
            <a:ext cx="4242977" cy="3420534"/>
          </a:xfrm>
          <a:prstGeom prst="rect">
            <a:avLst/>
          </a:prstGeom>
          <a:noFill/>
          <a:ln w="9525">
            <a:noFill/>
            <a:miter lim="800000"/>
            <a:headEnd/>
            <a:tailEnd/>
          </a:ln>
          <a:effectLst/>
        </p:spPr>
      </p:pic>
      <p:sp>
        <p:nvSpPr>
          <p:cNvPr id="4" name="TextBox 3">
            <a:extLst>
              <a:ext uri="{FF2B5EF4-FFF2-40B4-BE49-F238E27FC236}">
                <a16:creationId xmlns="" xmlns:a16="http://schemas.microsoft.com/office/drawing/2014/main" id="{04C03ADF-8926-DD7E-5DBE-C456DF046DA8}"/>
              </a:ext>
            </a:extLst>
          </p:cNvPr>
          <p:cNvSpPr txBox="1"/>
          <p:nvPr/>
        </p:nvSpPr>
        <p:spPr>
          <a:xfrm>
            <a:off x="6858000" y="4853424"/>
            <a:ext cx="4639733" cy="646331"/>
          </a:xfrm>
          <a:prstGeom prst="rect">
            <a:avLst/>
          </a:prstGeom>
          <a:noFill/>
        </p:spPr>
        <p:txBody>
          <a:bodyPr wrap="square" rtlCol="0">
            <a:spAutoFit/>
          </a:bodyPr>
          <a:lstStyle/>
          <a:p>
            <a:pPr algn="ctr"/>
            <a:r>
              <a:rPr lang="en-US" dirty="0" smtClean="0"/>
              <a:t>Figure 29 Computer vision for autonomous harvesting using robotic arm and its gripper</a:t>
            </a:r>
            <a:endParaRPr lang="en-US" dirty="0"/>
          </a:p>
        </p:txBody>
      </p:sp>
      <p:sp>
        <p:nvSpPr>
          <p:cNvPr id="5" name="TextBox 4"/>
          <p:cNvSpPr txBox="1"/>
          <p:nvPr/>
        </p:nvSpPr>
        <p:spPr>
          <a:xfrm>
            <a:off x="7112000" y="5520267"/>
            <a:ext cx="4368799" cy="461665"/>
          </a:xfrm>
          <a:prstGeom prst="rect">
            <a:avLst/>
          </a:prstGeom>
          <a:noFill/>
        </p:spPr>
        <p:txBody>
          <a:bodyPr wrap="square" rtlCol="0">
            <a:spAutoFit/>
          </a:bodyPr>
          <a:lstStyle/>
          <a:p>
            <a:r>
              <a:rPr lang="en-US" sz="1200" dirty="0" smtClean="0"/>
              <a:t>Source: </a:t>
            </a:r>
            <a:r>
              <a:rPr lang="en-US" sz="1200" dirty="0" smtClean="0">
                <a:solidFill>
                  <a:schemeClr val="accent1"/>
                </a:solidFill>
              </a:rPr>
              <a:t>roptracker.com/images/blog/</a:t>
            </a:r>
            <a:r>
              <a:rPr lang="en-US" sz="1200" dirty="0" err="1" smtClean="0">
                <a:solidFill>
                  <a:schemeClr val="accent1"/>
                </a:solidFill>
              </a:rPr>
              <a:t>Robots_in_Ag</a:t>
            </a:r>
            <a:r>
              <a:rPr lang="en-US" sz="1200" dirty="0" smtClean="0">
                <a:solidFill>
                  <a:schemeClr val="accent1"/>
                </a:solidFill>
              </a:rPr>
              <a:t>/</a:t>
            </a:r>
            <a:r>
              <a:rPr lang="en-US" sz="1200" dirty="0" err="1" smtClean="0">
                <a:solidFill>
                  <a:schemeClr val="accent1"/>
                </a:solidFill>
              </a:rPr>
              <a:t>computervision.webp</a:t>
            </a:r>
            <a:endParaRPr lang="en-US" sz="1200" dirty="0" smtClean="0">
              <a:solidFill>
                <a:schemeClr val="accen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p>
        </p:txBody>
      </p:sp>
      <p:sp>
        <p:nvSpPr>
          <p:cNvPr id="3" name="Content Placeholder 2"/>
          <p:cNvSpPr>
            <a:spLocks noGrp="1"/>
          </p:cNvSpPr>
          <p:nvPr>
            <p:ph idx="1"/>
          </p:nvPr>
        </p:nvSpPr>
        <p:spPr>
          <a:xfrm>
            <a:off x="849775" y="1385787"/>
            <a:ext cx="10515600" cy="4351338"/>
          </a:xfrm>
        </p:spPr>
        <p:txBody>
          <a:bodyPr>
            <a:normAutofit fontScale="92500" lnSpcReduction="20000"/>
          </a:bodyPr>
          <a:lstStyle/>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[1]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Hau</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-Shiue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Juang</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Kai-Yew Lum. Design and Control of a Two-Wheel Self-Balancing Robot using the 	Arduino Microcontroller Board. 10th IEEE International Conference on Control and Automation, 2013.</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[2]	Jasmin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Velagic</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Imran Kovac,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Adis</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Panjevic</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Adnan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Osmanovic</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Design and Control of Two-Wheeled and 	Self-Balancing Mobile Robot. Conference - Proceedings, 2021,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doi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10.1109/ELMAR52657.2021.9550938.</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[3]	Bernhard Mahler, Jan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Haase</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Mathematical Model and Control Strategy of a Two-wheeled Self-balancing 	Robot. IEEE, 2013,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doi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978-1-4799-0224-8/13.</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[4]	Osama Jamil, Mohsin Jamil, Yasar Ayaz,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Khubab</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Ahmad. Modeling and Control of a Two-Wheeled Self-	Balancing Robot. IEEE International Conference on Robotics, 2014.</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[5]	Wei An,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Yangmin</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Li. Simulation and Control of a Two-wheeled Self-balancing Robot. IEEE International 	Conference on Robotics and Biomimetics, 2013.</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[6]	Liang Sun,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Jiafei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Gan. Researching Of Two-Wheeled Self-Balancing Robot Base On LQR Combined With 	PID. IEEE, 2010,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doi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978-1-4244-5874-5/10.</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buNone/>
            </a:pPr>
            <a:endParaRPr lang="en-US" dirty="0"/>
          </a:p>
        </p:txBody>
      </p:sp>
    </p:spTree>
    <p:extLst>
      <p:ext uri="{BB962C8B-B14F-4D97-AF65-F5344CB8AC3E}">
        <p14:creationId xmlns="" xmlns:p14="http://schemas.microsoft.com/office/powerpoint/2010/main" val="1092378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p:cNvGraphicFramePr/>
          <p:nvPr/>
        </p:nvGraphicFramePr>
        <p:xfrm>
          <a:off x="169974" y="550304"/>
          <a:ext cx="11852052" cy="5577840"/>
        </p:xfrm>
        <a:graphic>
          <a:graphicData uri="http://schemas.openxmlformats.org/drawingml/2006/table">
            <a:tbl>
              <a:tblPr firstRow="1" bandRow="1">
                <a:tableStyleId>{5C22544A-7EE6-4342-B048-85BDC9FD1C3A}</a:tableStyleId>
              </a:tblPr>
              <a:tblGrid>
                <a:gridCol w="550995"/>
                <a:gridCol w="2945423"/>
                <a:gridCol w="7095393"/>
                <a:gridCol w="1260241"/>
              </a:tblGrid>
              <a:tr h="640080">
                <a:tc>
                  <a:txBody>
                    <a:bodyPr/>
                    <a:lstStyle/>
                    <a:p>
                      <a:r>
                        <a:rPr lang="en-US" dirty="0">
                          <a:solidFill>
                            <a:schemeClr val="bg1"/>
                          </a:solidFill>
                        </a:rPr>
                        <a:t>Sl.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Title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Year of Publication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r>
              <a:tr h="462570">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Ricardo Santos Martins, Francisco Nunes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Control System for a Self-Balancing Robot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419830">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err="1">
                          <a:solidFill>
                            <a:schemeClr val="dk1"/>
                          </a:solidFill>
                          <a:effectLst/>
                          <a:latin typeface="+mn-lt"/>
                          <a:ea typeface="+mn-ea"/>
                          <a:cs typeface="+mn-cs"/>
                        </a:rPr>
                        <a:t>Fuquan</a:t>
                      </a:r>
                      <a:r>
                        <a:rPr lang="en-US" sz="1800" kern="1200" dirty="0">
                          <a:solidFill>
                            <a:schemeClr val="dk1"/>
                          </a:solidFill>
                          <a:effectLst/>
                          <a:latin typeface="+mn-lt"/>
                          <a:ea typeface="+mn-ea"/>
                          <a:cs typeface="+mn-cs"/>
                        </a:rPr>
                        <a:t> Dai, </a:t>
                      </a:r>
                      <a:r>
                        <a:rPr lang="en-US" sz="1800" kern="1200" dirty="0" err="1">
                          <a:solidFill>
                            <a:schemeClr val="dk1"/>
                          </a:solidFill>
                          <a:effectLst/>
                          <a:latin typeface="+mn-lt"/>
                          <a:ea typeface="+mn-ea"/>
                          <a:cs typeface="+mn-cs"/>
                        </a:rPr>
                        <a:t>Xueshan</a:t>
                      </a:r>
                      <a:r>
                        <a:rPr lang="en-US" sz="1800" kern="1200" dirty="0">
                          <a:solidFill>
                            <a:schemeClr val="dk1"/>
                          </a:solidFill>
                          <a:effectLst/>
                          <a:latin typeface="+mn-lt"/>
                          <a:ea typeface="+mn-ea"/>
                          <a:cs typeface="+mn-cs"/>
                        </a:rPr>
                        <a:t> Gao, </a:t>
                      </a:r>
                      <a:r>
                        <a:rPr lang="en-US" sz="1800" kern="1200" dirty="0" err="1">
                          <a:solidFill>
                            <a:schemeClr val="dk1"/>
                          </a:solidFill>
                          <a:effectLst/>
                          <a:latin typeface="+mn-lt"/>
                          <a:ea typeface="+mn-ea"/>
                          <a:cs typeface="+mn-cs"/>
                        </a:rPr>
                        <a:t>Shigong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Wenzeng</a:t>
                      </a:r>
                      <a:r>
                        <a:rPr lang="en-US" sz="1800" kern="1200" dirty="0">
                          <a:solidFill>
                            <a:schemeClr val="dk1"/>
                          </a:solidFill>
                          <a:effectLst/>
                          <a:latin typeface="+mn-lt"/>
                          <a:ea typeface="+mn-ea"/>
                          <a:cs typeface="+mn-cs"/>
                        </a:rPr>
                        <a:t> Guo, </a:t>
                      </a:r>
                      <a:r>
                        <a:rPr lang="en-US" sz="1800" kern="1200" dirty="0" err="1">
                          <a:solidFill>
                            <a:schemeClr val="dk1"/>
                          </a:solidFill>
                          <a:effectLst/>
                          <a:latin typeface="+mn-lt"/>
                          <a:ea typeface="+mn-ea"/>
                          <a:cs typeface="+mn-cs"/>
                        </a:rPr>
                        <a:t>Yubai</a:t>
                      </a:r>
                      <a:r>
                        <a:rPr lang="en-US" sz="1800" kern="1200" dirty="0">
                          <a:solidFill>
                            <a:schemeClr val="dk1"/>
                          </a:solidFill>
                          <a:effectLst/>
                          <a:latin typeface="+mn-lt"/>
                          <a:ea typeface="+mn-ea"/>
                          <a:cs typeface="+mn-cs"/>
                        </a:rPr>
                        <a:t> Liu</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A two-wheeled inverted pendulum robot with friction compensation.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71478">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Nguyen Gia Minh Thao, Duong </a:t>
                      </a:r>
                      <a:r>
                        <a:rPr lang="en-US" sz="1800" kern="1200" dirty="0" err="1">
                          <a:solidFill>
                            <a:schemeClr val="dk1"/>
                          </a:solidFill>
                          <a:effectLst/>
                          <a:latin typeface="+mn-lt"/>
                          <a:ea typeface="+mn-ea"/>
                          <a:cs typeface="+mn-cs"/>
                        </a:rPr>
                        <a:t>Hoai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Nghia</a:t>
                      </a:r>
                      <a:r>
                        <a:rPr lang="en-US" sz="1800" kern="1200" dirty="0">
                          <a:solidFill>
                            <a:schemeClr val="dk1"/>
                          </a:solidFill>
                          <a:effectLst/>
                          <a:latin typeface="+mn-lt"/>
                          <a:ea typeface="+mn-ea"/>
                          <a:cs typeface="+mn-cs"/>
                        </a:rPr>
                        <a:t>, Nguyen </a:t>
                      </a:r>
                      <a:r>
                        <a:rPr lang="en-US" sz="1800" kern="1200" dirty="0" err="1">
                          <a:solidFill>
                            <a:schemeClr val="dk1"/>
                          </a:solidFill>
                          <a:effectLst/>
                          <a:latin typeface="+mn-lt"/>
                          <a:ea typeface="+mn-ea"/>
                          <a:cs typeface="+mn-cs"/>
                        </a:rPr>
                        <a:t>Huu</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Phuc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A PID Backstepping Controller For Two-Wheeled Self-Balancing Robot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433542">
                <a:tc>
                  <a:txBody>
                    <a:bodyPr/>
                    <a:lstStyle/>
                    <a:p>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Ejaz Ahmed, Ateeq </a:t>
                      </a:r>
                      <a:r>
                        <a:rPr lang="en-US" sz="1800" kern="1200" dirty="0" err="1">
                          <a:solidFill>
                            <a:schemeClr val="dk1"/>
                          </a:solidFill>
                          <a:effectLst/>
                          <a:latin typeface="+mn-lt"/>
                          <a:ea typeface="+mn-ea"/>
                          <a:cs typeface="+mn-cs"/>
                        </a:rPr>
                        <a:t>ur</a:t>
                      </a:r>
                      <a:r>
                        <a:rPr lang="en-US" sz="1800" kern="1200" dirty="0">
                          <a:solidFill>
                            <a:schemeClr val="dk1"/>
                          </a:solidFill>
                          <a:effectLst/>
                          <a:latin typeface="+mn-lt"/>
                          <a:ea typeface="+mn-ea"/>
                          <a:cs typeface="+mn-cs"/>
                        </a:rPr>
                        <a:t> Rehman, </a:t>
                      </a:r>
                      <a:r>
                        <a:rPr lang="en-US" sz="1800" kern="1200" dirty="0" err="1">
                          <a:solidFill>
                            <a:schemeClr val="dk1"/>
                          </a:solidFill>
                          <a:effectLst/>
                          <a:latin typeface="+mn-lt"/>
                          <a:ea typeface="+mn-ea"/>
                          <a:cs typeface="+mn-cs"/>
                        </a:rPr>
                        <a:t>Owais</a:t>
                      </a:r>
                      <a:r>
                        <a:rPr lang="en-US" sz="1800" kern="1200" dirty="0">
                          <a:solidFill>
                            <a:schemeClr val="dk1"/>
                          </a:solidFill>
                          <a:effectLst/>
                          <a:latin typeface="+mn-lt"/>
                          <a:ea typeface="+mn-ea"/>
                          <a:cs typeface="+mn-cs"/>
                        </a:rPr>
                        <a:t> Khan, Muhammad </a:t>
                      </a:r>
                      <a:r>
                        <a:rPr lang="en-US" sz="1800" kern="1200" dirty="0" err="1">
                          <a:solidFill>
                            <a:schemeClr val="dk1"/>
                          </a:solidFill>
                          <a:effectLst/>
                          <a:latin typeface="+mn-lt"/>
                          <a:ea typeface="+mn-ea"/>
                          <a:cs typeface="+mn-cs"/>
                        </a:rPr>
                        <a:t>Haseed</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Nihad</a:t>
                      </a:r>
                      <a:r>
                        <a:rPr lang="en-US" sz="1800" kern="1200" dirty="0">
                          <a:solidFill>
                            <a:schemeClr val="dk1"/>
                          </a:solidFill>
                          <a:effectLst/>
                          <a:latin typeface="+mn-lt"/>
                          <a:ea typeface="+mn-ea"/>
                          <a:cs typeface="+mn-cs"/>
                        </a:rPr>
                        <a:t> Ali</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Backstepping control design for two-wheeled self-balancing robot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84142">
                <a:tc>
                  <a:txBody>
                    <a:bodyPr/>
                    <a:lstStyle/>
                    <a:p>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err="1">
                          <a:solidFill>
                            <a:schemeClr val="dk1"/>
                          </a:solidFill>
                          <a:effectLst/>
                          <a:latin typeface="+mn-lt"/>
                          <a:ea typeface="+mn-ea"/>
                          <a:cs typeface="+mn-cs"/>
                        </a:rPr>
                        <a:t>Sangtae</a:t>
                      </a:r>
                      <a:r>
                        <a:rPr lang="en-US" sz="1800" kern="1200" dirty="0">
                          <a:solidFill>
                            <a:schemeClr val="dk1"/>
                          </a:solidFill>
                          <a:effectLst/>
                          <a:latin typeface="+mn-lt"/>
                          <a:ea typeface="+mn-ea"/>
                          <a:cs typeface="+mn-cs"/>
                        </a:rPr>
                        <a:t> Kim, Sang </a:t>
                      </a:r>
                      <a:r>
                        <a:rPr lang="en-US" sz="1800" kern="1200" dirty="0" err="1">
                          <a:solidFill>
                            <a:schemeClr val="dk1"/>
                          </a:solidFill>
                          <a:effectLst/>
                          <a:latin typeface="+mn-lt"/>
                          <a:ea typeface="+mn-ea"/>
                          <a:cs typeface="+mn-cs"/>
                        </a:rPr>
                        <a:t>Joo</a:t>
                      </a:r>
                      <a:r>
                        <a:rPr lang="en-US" sz="1800" kern="1200" dirty="0">
                          <a:solidFill>
                            <a:schemeClr val="dk1"/>
                          </a:solidFill>
                          <a:effectLst/>
                          <a:latin typeface="+mn-lt"/>
                          <a:ea typeface="+mn-ea"/>
                          <a:cs typeface="+mn-cs"/>
                        </a:rPr>
                        <a:t> Kwon.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Dynamic Modeling of a Two-wheeled Inverted Pendulum Balancing Mobile Robot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572387">
                <a:tc>
                  <a:txBody>
                    <a:bodyPr/>
                    <a:lstStyle/>
                    <a:p>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Ali </a:t>
                      </a:r>
                      <a:r>
                        <a:rPr lang="en-US" sz="1800" kern="1200" dirty="0" err="1">
                          <a:solidFill>
                            <a:schemeClr val="dk1"/>
                          </a:solidFill>
                          <a:effectLst/>
                          <a:latin typeface="+mn-lt"/>
                          <a:ea typeface="+mn-ea"/>
                          <a:cs typeface="+mn-cs"/>
                        </a:rPr>
                        <a:t>Ghaffari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Azadeh</a:t>
                      </a:r>
                      <a:r>
                        <a:rPr lang="en-US" sz="1800" kern="1200" dirty="0">
                          <a:solidFill>
                            <a:schemeClr val="dk1"/>
                          </a:solidFill>
                          <a:effectLst/>
                          <a:latin typeface="+mn-lt"/>
                          <a:ea typeface="+mn-ea"/>
                          <a:cs typeface="+mn-cs"/>
                        </a:rPr>
                        <a:t> Shariati, Amir H. </a:t>
                      </a:r>
                      <a:r>
                        <a:rPr lang="en-US" sz="1800" kern="1200" dirty="0" err="1">
                          <a:solidFill>
                            <a:schemeClr val="dk1"/>
                          </a:solidFill>
                          <a:effectLst/>
                          <a:latin typeface="+mn-lt"/>
                          <a:ea typeface="+mn-ea"/>
                          <a:cs typeface="+mn-cs"/>
                        </a:rPr>
                        <a:t>Shamekhi</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A modified dynamical formulation for two-wheeled self-balancing robots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D7E886CC-2E16-6425-961A-533DB8D43158}"/>
              </a:ext>
            </a:extLst>
          </p:cNvPr>
          <p:cNvSpPr txBox="1">
            <a:spLocks/>
          </p:cNvSpPr>
          <p:nvPr/>
        </p:nvSpPr>
        <p:spPr>
          <a:xfrm>
            <a:off x="838200" y="439615"/>
            <a:ext cx="10515600" cy="573734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[7]	Ricardo Santos Martins, Francisco Nunes. Control System for a Self-Balancing Robot. In International 	Conference, University of Algarve, June 2017 - Proceedings, 2017.</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[8]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Fuquan</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Dai,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Xueshan</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Gao,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Shigong</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Wenzeng</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Guo,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Yubai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Liu. A two-wheeled inverted pendulum robot 	with friction compensation. Mechatronics, </a:t>
            </a:r>
            <a:r>
              <a:rPr lang="en-US" sz="1800" dirty="0">
                <a:effectLst/>
                <a:latin typeface="Times New Roman" panose="02020603050405020304" pitchFamily="18" charset="0"/>
                <a:ea typeface="Calibri" panose="020F0502020204030204" pitchFamily="34" charset="0"/>
                <a:cs typeface="Tunga" panose="020B0502040204020203" pitchFamily="34" charset="0"/>
              </a:rPr>
              <a:t>vol. 30, 2015, pp. 116 - 125.</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[9]	Nguyen Gia Minh Thao, Duong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Hoai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Nghia</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and Nguyen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Huu</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Phuc</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2010. A PID Backstepping Controller 	For Two-Wheeled Self-Balancing Robot. IFOST 2010 - Proceedings. IEEE, 2010.</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[10]	Ejaz Ahmed, Ateeq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ur</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Rehman,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Owais</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Khan, Muhammad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Haseed</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Nihad</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Ali. Backstepping control design 	for two-wheeled self-balancing robot. IEEE, 2018.</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[11]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Sangtae</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Kim, Sang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Joo</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Kwon. Dynamic Modeling of a Two-wheeled Inverted Pendulum Balancing Mobile 	Robot. International Journal of Control, Automation, and Systems, vol.13, pp. 926 – 933, 2015.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doi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10.1007/s12555-014-0564-8.</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[12]	Ali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Ghaffari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Azadeh</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Shariati, Amir H.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Shamekhi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 modified dynamical formulation for two-wheeled self-	balancing robots. Nonlinear Dynamics, vol. 83, pp. 217 - 230, 2016.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doi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10.1007/s11071-015-2321-9</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[13]	M. K. Habib, S. A.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Ayankoso</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Modeling and Control of a Double Inverted Pendulum using LQR with 	Parameter Optimization through GA and PSO. 21st International Conference on Research and Education in 	Mechatronics - Proceedings, REM 2020, Dec. 2020.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doi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10.1109/REM49740.2020.9313893.</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Font typeface="Arial" panose="020B0604020202020204" pitchFamily="34" charset="0"/>
              <a:buNone/>
            </a:pPr>
            <a:endParaRPr lang="en-US" dirty="0"/>
          </a:p>
        </p:txBody>
      </p:sp>
    </p:spTree>
    <p:extLst>
      <p:ext uri="{BB962C8B-B14F-4D97-AF65-F5344CB8AC3E}">
        <p14:creationId xmlns="" xmlns:p14="http://schemas.microsoft.com/office/powerpoint/2010/main" val="3971855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D7E886CC-2E16-6425-961A-533DB8D43158}"/>
              </a:ext>
            </a:extLst>
          </p:cNvPr>
          <p:cNvSpPr txBox="1">
            <a:spLocks/>
          </p:cNvSpPr>
          <p:nvPr/>
        </p:nvSpPr>
        <p:spPr>
          <a:xfrm>
            <a:off x="838200" y="439615"/>
            <a:ext cx="10515600" cy="573734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[14]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Ramashis</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Banerjee,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Naiwrita</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Dey, Ujjwal Mondal,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Bohihotri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Hazra</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Stabilization of Double Link Inverted 	Pendulum using LQR. The International Conference on Current Trends towards Converging Technologies, 	March 2018 - Proceedings.</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[15]	S.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Jadlovská</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J.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Sarnovský</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Classical double inverted pendulum - A complex overview of a system. IEEE 	10th Jubilee International Symposium on Applied Machine Intelligence and Informatics, SAMI 2012 - 	Proceedings, 2012, pp. 103–108.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doi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10.1109/SAMI.2012.6208937.</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[16]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Indrazno</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Siradjuddin</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Budhy</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Setiawan, Ahmad Fahmi,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Zakiya</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Amalia,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Erfan</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Rohadi</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State space 	control using LQR method for a cart-inverted pendulum linearized model. International Journal of 	Mechanical &amp; Mechatronics Engineering, IJMME-IJENS, vol. 17, 2017, pp. 119 - 126.</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[17]	Ahmad Taher Azar, Hossam Hassan Ammar, Mohamed Hesham Barkat,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Mohmood</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Abdallah Saleh, 	Mohamed Abdallah </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Abdelwahed</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Self-balancing Robot Modeling and Control Using Two Degree of 	Freedom PID Controller. Springer Nature Switzerland AG 2019, pp. 64–76. </a:t>
            </a: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[18]	H. Niemann, J. K. Poulsen. Design and analysis of controllers for a double inverted pendulum. In ISA 	Transactions, vol. 44, 2005, pp. 145–163.</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None/>
            </a:pPr>
            <a:r>
              <a:rPr lang="en-US" sz="1800" dirty="0">
                <a:effectLst/>
                <a:latin typeface="Times New Roman" panose="02020603050405020304" pitchFamily="18" charset="0"/>
                <a:ea typeface="Times New Roman" panose="02020603050405020304" pitchFamily="18" charset="0"/>
                <a:cs typeface="Tunga" panose="020B0502040204020203" pitchFamily="34" charset="0"/>
              </a:rPr>
              <a:t>[19]	Qing-Rui Li, Wen-</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hua</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Tao, Sun Na, Chong-yang Zhang, Ling-</a:t>
            </a:r>
            <a:r>
              <a:rPr lang="en-US" sz="1800" dirty="0" err="1">
                <a:effectLst/>
                <a:latin typeface="Times New Roman" panose="02020603050405020304" pitchFamily="18" charset="0"/>
                <a:ea typeface="Times New Roman" panose="02020603050405020304" pitchFamily="18" charset="0"/>
                <a:cs typeface="Tunga" panose="020B0502040204020203" pitchFamily="34" charset="0"/>
              </a:rPr>
              <a:t>hong</a:t>
            </a:r>
            <a:r>
              <a:rPr lang="en-US" sz="1800" dirty="0">
                <a:effectLst/>
                <a:latin typeface="Times New Roman" panose="02020603050405020304" pitchFamily="18" charset="0"/>
                <a:ea typeface="Times New Roman" panose="02020603050405020304" pitchFamily="18" charset="0"/>
                <a:cs typeface="Tunga" panose="020B0502040204020203" pitchFamily="34" charset="0"/>
              </a:rPr>
              <a:t> Yao.  Stabilization Control of Double 	Inverted Pendulum System. In The 3rd International Conference on Innovative Computing Information and 	Control, ICICIC ’08 - Proceedings. [IEEE], 2008.</a:t>
            </a: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lnSpc>
                <a:spcPct val="115000"/>
              </a:lnSpc>
              <a:spcAft>
                <a:spcPts val="800"/>
              </a:spcAft>
              <a:buFont typeface="Arial" panose="020B0604020202020204" pitchFamily="34" charset="0"/>
              <a:buNone/>
            </a:pPr>
            <a:endParaRPr lang="en-US" dirty="0"/>
          </a:p>
        </p:txBody>
      </p:sp>
    </p:spTree>
    <p:extLst>
      <p:ext uri="{BB962C8B-B14F-4D97-AF65-F5344CB8AC3E}">
        <p14:creationId xmlns="" xmlns:p14="http://schemas.microsoft.com/office/powerpoint/2010/main" val="1929996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D7E886CC-2E16-6425-961A-533DB8D43158}"/>
              </a:ext>
            </a:extLst>
          </p:cNvPr>
          <p:cNvSpPr txBox="1">
            <a:spLocks/>
          </p:cNvSpPr>
          <p:nvPr/>
        </p:nvSpPr>
        <p:spPr>
          <a:xfrm>
            <a:off x="838200" y="439615"/>
            <a:ext cx="10515600" cy="573734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800" dirty="0" smtClean="0"/>
              <a:t>[20]	A. IEEE Industrial Electronics Society. Conference (39th : 2013 : Vienna, </a:t>
            </a:r>
            <a:r>
              <a:rPr lang="en-US" sz="1800" dirty="0" err="1" smtClean="0"/>
              <a:t>Technische</a:t>
            </a:r>
            <a:r>
              <a:rPr lang="en-US" sz="1800" dirty="0" smtClean="0"/>
              <a:t> </a:t>
            </a:r>
            <a:r>
              <a:rPr lang="en-US" sz="1800" dirty="0" err="1" smtClean="0"/>
              <a:t>Universität</a:t>
            </a:r>
            <a:r>
              <a:rPr lang="en-US" sz="1800" dirty="0" smtClean="0"/>
              <a:t> Wien, 	Austrian Institute of Technology, IEEE Industrial Electronics Society, and Institute of Electrical and 	Electronics Engineers, </a:t>
            </a:r>
            <a:r>
              <a:rPr lang="en-US" sz="1800" i="1" dirty="0" smtClean="0"/>
              <a:t>IECON 2013-39th Annual Conference of the IEEE Industrial Electronics Society : 	proceedings : Austria Center Vienna, Vienna, Austria, 10-14 November, 2013</a:t>
            </a:r>
            <a:r>
              <a:rPr lang="en-US" sz="1800" dirty="0" smtClean="0"/>
              <a:t>. </a:t>
            </a:r>
          </a:p>
          <a:p>
            <a:pPr>
              <a:buNone/>
            </a:pPr>
            <a:r>
              <a:rPr lang="en-US" sz="1800" dirty="0" smtClean="0"/>
              <a:t>[21]	F. Dai, X. </a:t>
            </a:r>
            <a:r>
              <a:rPr lang="en-US" sz="1800" dirty="0" err="1" smtClean="0"/>
              <a:t>Gao</a:t>
            </a:r>
            <a:r>
              <a:rPr lang="en-US" sz="1800" dirty="0" smtClean="0"/>
              <a:t>, S. Jiang, W. </a:t>
            </a:r>
            <a:r>
              <a:rPr lang="en-US" sz="1800" dirty="0" err="1" smtClean="0"/>
              <a:t>Guo</a:t>
            </a:r>
            <a:r>
              <a:rPr lang="en-US" sz="1800" dirty="0" smtClean="0"/>
              <a:t>, and Y. Liu, “A two-wheeled inverted pendulum robot with friction 	compensation,” </a:t>
            </a:r>
            <a:r>
              <a:rPr lang="en-US" sz="1800" i="1" dirty="0" err="1" smtClean="0"/>
              <a:t>Mechatronics</a:t>
            </a:r>
            <a:r>
              <a:rPr lang="en-US" sz="1800" dirty="0" smtClean="0"/>
              <a:t>, vol. 30, pp. 116–125, Sep. 2015, </a:t>
            </a:r>
            <a:r>
              <a:rPr lang="en-US" sz="1800" dirty="0" err="1" smtClean="0"/>
              <a:t>doi</a:t>
            </a:r>
            <a:r>
              <a:rPr lang="en-US" sz="1800" dirty="0" smtClean="0"/>
              <a:t>: 	10.1016/j.mechatronics.2015.06.011.</a:t>
            </a:r>
          </a:p>
          <a:p>
            <a:pPr>
              <a:buNone/>
            </a:pPr>
            <a:r>
              <a:rPr lang="en-US" sz="1800" dirty="0" smtClean="0"/>
              <a:t>[22]	J. Wu, Y. Liang, and Z. Wang, “A robust control method of two-wheeled self-balancing robot,” in 	</a:t>
            </a:r>
            <a:r>
              <a:rPr lang="en-US" sz="1800" i="1" dirty="0" smtClean="0"/>
              <a:t>Proceedings of the 6th International Forum on Strategic Technology, IFOST 2011</a:t>
            </a:r>
            <a:r>
              <a:rPr lang="en-US" sz="1800" dirty="0" smtClean="0"/>
              <a:t>, 2011, pp. 1031–	1035. </a:t>
            </a:r>
            <a:r>
              <a:rPr lang="en-US" sz="1800" dirty="0" err="1" smtClean="0"/>
              <a:t>doi</a:t>
            </a:r>
            <a:r>
              <a:rPr lang="en-US" sz="1800" dirty="0" smtClean="0"/>
              <a:t>: 10.1109/IFOST.2011.6021196.</a:t>
            </a:r>
          </a:p>
          <a:p>
            <a:pPr>
              <a:buNone/>
            </a:pPr>
            <a:r>
              <a:rPr lang="en-US" sz="1800" dirty="0" smtClean="0"/>
              <a:t>[23]	H. </a:t>
            </a:r>
            <a:r>
              <a:rPr lang="en-US" sz="1800" dirty="0" err="1" smtClean="0"/>
              <a:t>Niemann</a:t>
            </a:r>
            <a:r>
              <a:rPr lang="en-US" sz="1800" dirty="0" smtClean="0"/>
              <a:t> and J. K. </a:t>
            </a:r>
            <a:r>
              <a:rPr lang="en-US" sz="1800" dirty="0" err="1" smtClean="0"/>
              <a:t>Poulsen</a:t>
            </a:r>
            <a:r>
              <a:rPr lang="en-US" sz="1800" dirty="0" smtClean="0"/>
              <a:t>, “Design and analysis of controllers for a double inverted pendulum,” 	2005.</a:t>
            </a:r>
          </a:p>
          <a:p>
            <a:pPr>
              <a:buNone/>
            </a:pPr>
            <a:r>
              <a:rPr lang="en-US" sz="1800" dirty="0" smtClean="0"/>
              <a:t>[24]	Institute of Electrical and Electronics Engineers., </a:t>
            </a:r>
            <a:r>
              <a:rPr lang="en-US" sz="1800" i="1" dirty="0" smtClean="0"/>
              <a:t>Innovative Computing Information and Control, 	2008, ICICIC ’08, 3rd International Conference on : date, 18-20 June 2008.</a:t>
            </a:r>
            <a:r>
              <a:rPr lang="en-US" sz="1800" dirty="0" smtClean="0"/>
              <a:t> [IEEE], 2008.</a:t>
            </a:r>
          </a:p>
          <a:p>
            <a:pPr>
              <a:buNone/>
            </a:pPr>
            <a:r>
              <a:rPr lang="en-US" sz="1800" dirty="0" smtClean="0"/>
              <a:t>[25]	K. </a:t>
            </a:r>
            <a:r>
              <a:rPr lang="en-US" sz="1800" dirty="0" err="1" smtClean="0"/>
              <a:t>Graichen</a:t>
            </a:r>
            <a:r>
              <a:rPr lang="en-US" sz="1800" dirty="0" smtClean="0"/>
              <a:t>, M. </a:t>
            </a:r>
            <a:r>
              <a:rPr lang="en-US" sz="1800" dirty="0" err="1" smtClean="0"/>
              <a:t>Treuer</a:t>
            </a:r>
            <a:r>
              <a:rPr lang="en-US" sz="1800" dirty="0" smtClean="0"/>
              <a:t>, and M. </a:t>
            </a:r>
            <a:r>
              <a:rPr lang="en-US" sz="1800" dirty="0" err="1" smtClean="0"/>
              <a:t>Zeitz</a:t>
            </a:r>
            <a:r>
              <a:rPr lang="en-US" sz="1800" dirty="0" smtClean="0"/>
              <a:t>, “Swing-up of the double pendulum on a cart by </a:t>
            </a:r>
            <a:r>
              <a:rPr lang="en-US" sz="1800" dirty="0" err="1" smtClean="0"/>
              <a:t>feedforward</a:t>
            </a:r>
            <a:r>
              <a:rPr lang="en-US" sz="1800" dirty="0" smtClean="0"/>
              <a:t> 	and feedback control with experimental validation,” </a:t>
            </a:r>
            <a:r>
              <a:rPr lang="en-US" sz="1800" i="1" dirty="0" err="1" smtClean="0"/>
              <a:t>Automatica</a:t>
            </a:r>
            <a:r>
              <a:rPr lang="en-US" sz="1800" dirty="0" smtClean="0"/>
              <a:t>, vol. 43, no. 1, pp. 63–71, Jan. 2007, 	</a:t>
            </a:r>
            <a:r>
              <a:rPr lang="en-US" sz="1800" dirty="0" err="1" smtClean="0"/>
              <a:t>doi</a:t>
            </a:r>
            <a:r>
              <a:rPr lang="en-US" sz="1800" dirty="0" smtClean="0"/>
              <a:t>: 10.1016/j.automatica.2006.07.023.</a:t>
            </a:r>
          </a:p>
          <a:p>
            <a:pPr>
              <a:buNone/>
            </a:pPr>
            <a:r>
              <a:rPr lang="en-US" sz="1800" dirty="0" smtClean="0"/>
              <a:t>[26]	W. </a:t>
            </a:r>
            <a:r>
              <a:rPr lang="en-US" sz="1800" dirty="0" err="1" smtClean="0"/>
              <a:t>Zhong</a:t>
            </a:r>
            <a:r>
              <a:rPr lang="en-US" sz="1800" dirty="0" smtClean="0"/>
              <a:t> and H. </a:t>
            </a:r>
            <a:r>
              <a:rPr lang="en-US" sz="1800" dirty="0" err="1" smtClean="0"/>
              <a:t>Röck</a:t>
            </a:r>
            <a:r>
              <a:rPr lang="en-US" sz="1800" dirty="0" smtClean="0"/>
              <a:t>, “Energy and passivity based control of the double inverted pendulum on a 	cart,” in </a:t>
            </a:r>
            <a:r>
              <a:rPr lang="en-US" sz="1800" i="1" dirty="0" smtClean="0"/>
              <a:t>IEEE Conference on Control Applications - Proceedings</a:t>
            </a:r>
            <a:r>
              <a:rPr lang="en-US" sz="1800" dirty="0" smtClean="0"/>
              <a:t>, 2001, pp. 896–901. </a:t>
            </a:r>
            <a:r>
              <a:rPr lang="en-US" sz="1800" dirty="0" err="1" smtClean="0"/>
              <a:t>doi</a:t>
            </a:r>
            <a:r>
              <a:rPr lang="en-US" sz="1800" dirty="0" smtClean="0"/>
              <a:t>: 	10.1109/cca.2001.973983.</a:t>
            </a:r>
          </a:p>
          <a:p>
            <a:pPr>
              <a:buNone/>
            </a:pPr>
            <a:endParaRPr lang="en-US"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D7E886CC-2E16-6425-961A-533DB8D43158}"/>
              </a:ext>
            </a:extLst>
          </p:cNvPr>
          <p:cNvSpPr txBox="1">
            <a:spLocks/>
          </p:cNvSpPr>
          <p:nvPr/>
        </p:nvSpPr>
        <p:spPr>
          <a:xfrm>
            <a:off x="838200" y="439615"/>
            <a:ext cx="10515600" cy="57373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800" dirty="0" smtClean="0"/>
              <a:t>[27]	H. S. </a:t>
            </a:r>
            <a:r>
              <a:rPr lang="en-US" sz="1800" dirty="0" err="1" smtClean="0"/>
              <a:t>Zad</a:t>
            </a:r>
            <a:r>
              <a:rPr lang="en-US" sz="1800" dirty="0" smtClean="0"/>
              <a:t> and A. </a:t>
            </a:r>
            <a:r>
              <a:rPr lang="en-US" sz="1800" dirty="0" err="1" smtClean="0"/>
              <a:t>Ulasyar</a:t>
            </a:r>
            <a:r>
              <a:rPr lang="en-US" sz="1800" dirty="0" smtClean="0"/>
              <a:t>, “Adaptive Control of Self-Balancing Two-wheeled Robot System based on 	Online Model Estimation.”</a:t>
            </a:r>
          </a:p>
          <a:p>
            <a:pPr>
              <a:buNone/>
            </a:pPr>
            <a:r>
              <a:rPr lang="en-US" sz="1800" dirty="0" smtClean="0"/>
              <a:t>[28]	S. Kim and S. J. Kwon, “Dynamic modeling of a two-wheeled inverted pendulum balancing mobile 	robot,” </a:t>
            </a:r>
            <a:r>
              <a:rPr lang="en-US" sz="1800" i="1" dirty="0" err="1" smtClean="0"/>
              <a:t>Int</a:t>
            </a:r>
            <a:r>
              <a:rPr lang="en-US" sz="1800" i="1" dirty="0" smtClean="0"/>
              <a:t> J Control </a:t>
            </a:r>
            <a:r>
              <a:rPr lang="en-US" sz="1800" i="1" dirty="0" err="1" smtClean="0"/>
              <a:t>Autom</a:t>
            </a:r>
            <a:r>
              <a:rPr lang="en-US" sz="1800" i="1" dirty="0" smtClean="0"/>
              <a:t> </a:t>
            </a:r>
            <a:r>
              <a:rPr lang="en-US" sz="1800" i="1" dirty="0" err="1" smtClean="0"/>
              <a:t>Syst</a:t>
            </a:r>
            <a:r>
              <a:rPr lang="en-US" sz="1800" dirty="0" smtClean="0"/>
              <a:t>, vol. 13, no. 4, pp. 926–933, Aug. 2015, </a:t>
            </a:r>
            <a:r>
              <a:rPr lang="en-US" sz="1800" dirty="0" err="1" smtClean="0"/>
              <a:t>doi</a:t>
            </a:r>
            <a:r>
              <a:rPr lang="en-US" sz="1800" dirty="0" smtClean="0"/>
              <a:t>: 10.1007/s12555-014-	0564-8.</a:t>
            </a:r>
          </a:p>
          <a:p>
            <a:pPr>
              <a:buNone/>
            </a:pPr>
            <a:r>
              <a:rPr lang="en-US" sz="1800" dirty="0" smtClean="0"/>
              <a:t>[29]	A. </a:t>
            </a:r>
            <a:r>
              <a:rPr lang="en-US" sz="1800" dirty="0" err="1" smtClean="0"/>
              <a:t>Ghaffari</a:t>
            </a:r>
            <a:r>
              <a:rPr lang="en-US" sz="1800" dirty="0" smtClean="0"/>
              <a:t>, A. </a:t>
            </a:r>
            <a:r>
              <a:rPr lang="en-US" sz="1800" dirty="0" err="1" smtClean="0"/>
              <a:t>Shariati</a:t>
            </a:r>
            <a:r>
              <a:rPr lang="en-US" sz="1800" dirty="0" smtClean="0"/>
              <a:t>, and A. H. </a:t>
            </a:r>
            <a:r>
              <a:rPr lang="en-US" sz="1800" dirty="0" err="1" smtClean="0"/>
              <a:t>Shamekhi</a:t>
            </a:r>
            <a:r>
              <a:rPr lang="en-US" sz="1800" dirty="0" smtClean="0"/>
              <a:t>, “A modified dynamical formulation for two-wheeled self-	balancing robots,” </a:t>
            </a:r>
            <a:r>
              <a:rPr lang="en-US" sz="1800" i="1" dirty="0" smtClean="0"/>
              <a:t>Nonlinear </a:t>
            </a:r>
            <a:r>
              <a:rPr lang="en-US" sz="1800" i="1" dirty="0" err="1" smtClean="0"/>
              <a:t>Dyn</a:t>
            </a:r>
            <a:r>
              <a:rPr lang="en-US" sz="1800" dirty="0" smtClean="0"/>
              <a:t>, vol. 83, no. 1–2, pp. 217–230, Jan. 2016, </a:t>
            </a:r>
            <a:r>
              <a:rPr lang="en-US" sz="1800" dirty="0" err="1" smtClean="0"/>
              <a:t>doi</a:t>
            </a:r>
            <a:r>
              <a:rPr lang="en-US" sz="1800" dirty="0" smtClean="0"/>
              <a:t>: 10.1007/s11071-015-	2321-9.</a:t>
            </a:r>
          </a:p>
          <a:p>
            <a:pPr>
              <a:buNone/>
            </a:pPr>
            <a:r>
              <a:rPr lang="en-US" sz="1800" dirty="0" smtClean="0"/>
              <a:t>[30]	K. </a:t>
            </a:r>
            <a:r>
              <a:rPr lang="en-US" sz="1800" dirty="0" err="1" smtClean="0"/>
              <a:t>Andrzejewski</a:t>
            </a:r>
            <a:r>
              <a:rPr lang="en-US" sz="1800" dirty="0" smtClean="0"/>
              <a:t>, M. </a:t>
            </a:r>
            <a:r>
              <a:rPr lang="en-US" sz="1800" dirty="0" err="1" smtClean="0"/>
              <a:t>Czyżniewski</a:t>
            </a:r>
            <a:r>
              <a:rPr lang="en-US" sz="1800" dirty="0" smtClean="0"/>
              <a:t>, M. </a:t>
            </a:r>
            <a:r>
              <a:rPr lang="en-US" sz="1800" dirty="0" err="1" smtClean="0"/>
              <a:t>Zielonka</a:t>
            </a:r>
            <a:r>
              <a:rPr lang="en-US" sz="1800" dirty="0" smtClean="0"/>
              <a:t>, R. </a:t>
            </a:r>
            <a:r>
              <a:rPr lang="en-US" sz="1800" dirty="0" err="1" smtClean="0"/>
              <a:t>Łangowski</a:t>
            </a:r>
            <a:r>
              <a:rPr lang="en-US" sz="1800" dirty="0" smtClean="0"/>
              <a:t>, and T. </a:t>
            </a:r>
            <a:r>
              <a:rPr lang="en-US" sz="1800" dirty="0" err="1" smtClean="0"/>
              <a:t>Zubowicz</a:t>
            </a:r>
            <a:r>
              <a:rPr lang="en-US" sz="1800" dirty="0" smtClean="0"/>
              <a:t>, “A comprehensive 	approach to double inverted pendulum </a:t>
            </a:r>
            <a:r>
              <a:rPr lang="en-US" sz="1800" dirty="0" err="1" smtClean="0"/>
              <a:t>modelling</a:t>
            </a:r>
            <a:r>
              <a:rPr lang="en-US" sz="1800" dirty="0" smtClean="0"/>
              <a:t>,” </a:t>
            </a:r>
            <a:r>
              <a:rPr lang="en-US" sz="1800" i="1" dirty="0" smtClean="0"/>
              <a:t>Archives of Control Sciences</a:t>
            </a:r>
            <a:r>
              <a:rPr lang="en-US" sz="1800" dirty="0" smtClean="0"/>
              <a:t>, vol. 29, no. 3, pp. 	459–483, 2019, </a:t>
            </a:r>
            <a:r>
              <a:rPr lang="en-US" sz="1800" dirty="0" err="1" smtClean="0"/>
              <a:t>doi</a:t>
            </a:r>
            <a:r>
              <a:rPr lang="en-US" sz="1800" dirty="0" smtClean="0"/>
              <a:t>: 10.24425/acs.2019.130201.</a:t>
            </a:r>
            <a:endParaRPr lang="en-US" sz="1800" dirty="0"/>
          </a:p>
        </p:txBody>
      </p:sp>
      <p:sp>
        <p:nvSpPr>
          <p:cNvPr id="3" name="Title 5">
            <a:extLst>
              <a:ext uri="{FF2B5EF4-FFF2-40B4-BE49-F238E27FC236}">
                <a16:creationId xmlns="" xmlns:a16="http://schemas.microsoft.com/office/drawing/2014/main" id="{FC7DB981-2106-C921-5052-556CC18209A5}"/>
              </a:ext>
            </a:extLst>
          </p:cNvPr>
          <p:cNvSpPr txBox="1">
            <a:spLocks/>
          </p:cNvSpPr>
          <p:nvPr/>
        </p:nvSpPr>
        <p:spPr>
          <a:xfrm>
            <a:off x="770304" y="4237893"/>
            <a:ext cx="10515600" cy="1133475"/>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6600" b="1" i="0" u="none" strike="noStrike" kern="1200" cap="none" spc="0" normalizeH="0" baseline="0" noProof="0" smtClean="0">
                <a:ln>
                  <a:noFill/>
                </a:ln>
                <a:solidFill>
                  <a:schemeClr val="tx1"/>
                </a:solidFill>
                <a:effectLst/>
                <a:uLnTx/>
                <a:uFillTx/>
                <a:latin typeface="Artifakt Element Heavy" panose="020B0B03050000020004" pitchFamily="34" charset="0"/>
                <a:ea typeface="Artifakt Element Heavy" panose="020B0B03050000020004" pitchFamily="34" charset="0"/>
                <a:cs typeface="+mj-cs"/>
              </a:rPr>
              <a:t>Thank You</a:t>
            </a:r>
            <a:endParaRPr kumimoji="0" lang="en-IN" sz="6600" b="1" i="0" u="none" strike="noStrike" kern="1200" cap="none" spc="0" normalizeH="0" baseline="0" noProof="0" dirty="0">
              <a:ln>
                <a:noFill/>
              </a:ln>
              <a:solidFill>
                <a:schemeClr val="tx1"/>
              </a:solidFill>
              <a:effectLst/>
              <a:uLnTx/>
              <a:uFillTx/>
              <a:latin typeface="Artifakt Element Heavy" panose="020B0B03050000020004" pitchFamily="34" charset="0"/>
              <a:ea typeface="Artifakt Element Heavy" panose="020B0B03050000020004" pitchFamily="34" charset="0"/>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p:cNvGraphicFramePr/>
          <p:nvPr/>
        </p:nvGraphicFramePr>
        <p:xfrm>
          <a:off x="169974" y="550304"/>
          <a:ext cx="11852052" cy="3827910"/>
        </p:xfrm>
        <a:graphic>
          <a:graphicData uri="http://schemas.openxmlformats.org/drawingml/2006/table">
            <a:tbl>
              <a:tblPr firstRow="1" bandRow="1">
                <a:tableStyleId>{5C22544A-7EE6-4342-B048-85BDC9FD1C3A}</a:tableStyleId>
              </a:tblPr>
              <a:tblGrid>
                <a:gridCol w="550995"/>
                <a:gridCol w="2945423"/>
                <a:gridCol w="7095393"/>
                <a:gridCol w="1260241"/>
              </a:tblGrid>
              <a:tr h="384585">
                <a:tc>
                  <a:txBody>
                    <a:bodyPr/>
                    <a:lstStyle/>
                    <a:p>
                      <a:r>
                        <a:rPr lang="en-US" dirty="0">
                          <a:solidFill>
                            <a:schemeClr val="bg1"/>
                          </a:solidFill>
                        </a:rPr>
                        <a:t>Sl.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Title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Year of Publication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r>
              <a:tr h="462570">
                <a:tc>
                  <a:txBody>
                    <a:bodyPr/>
                    <a:lstStyle/>
                    <a:p>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a:solidFill>
                            <a:schemeClr val="dk1"/>
                          </a:solidFill>
                          <a:effectLst/>
                          <a:latin typeface="+mn-lt"/>
                          <a:ea typeface="+mn-ea"/>
                          <a:cs typeface="+mn-cs"/>
                        </a:rPr>
                        <a:t>Zhe Wang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A Robust Control Method of Two-Wheeled Self-Balancing Robot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419830">
                <a:tc>
                  <a:txBody>
                    <a:bodyPr/>
                    <a:lstStyle/>
                    <a:p>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a:solidFill>
                            <a:schemeClr val="dk1"/>
                          </a:solidFill>
                          <a:effectLst/>
                          <a:latin typeface="+mn-lt"/>
                          <a:ea typeface="+mn-ea"/>
                          <a:cs typeface="+mn-cs"/>
                        </a:rPr>
                        <a:t>Maki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Modeling and Control of a Double Inverted Pendulum Using Lqr with Parameter Optimization through GA and PSO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71478">
                <a:tc>
                  <a:txBody>
                    <a:bodyPr/>
                    <a:lstStyle/>
                    <a:p>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a:solidFill>
                            <a:schemeClr val="dk1"/>
                          </a:solidFill>
                          <a:effectLst/>
                          <a:latin typeface="+mn-lt"/>
                          <a:ea typeface="+mn-ea"/>
                          <a:cs typeface="+mn-cs"/>
                        </a:rPr>
                        <a:t>Ramashis Banerjee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 Stabilization of Double Link Inverted Pendulum Using LQR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433542">
                <a:tc>
                  <a:txBody>
                    <a:bodyPr/>
                    <a:lstStyle/>
                    <a:p>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S.Jadlovska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Classical Double Inverted Pendulum - a Complex Overview of a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84142">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Zakiya Amalia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State space control using LQR method for a cart-inverted pendulum linearised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572387">
                <a:tc>
                  <a:txBody>
                    <a:bodyPr/>
                    <a:lstStyle/>
                    <a:p>
                      <a:r>
                        <a:rPr lang="en-US"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Ahmad Taher Azar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Self-balancing Robot Modeling and Control Using Two Degree of Freedom PID Controller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p:cNvGraphicFramePr/>
          <p:nvPr/>
        </p:nvGraphicFramePr>
        <p:xfrm>
          <a:off x="169974" y="550304"/>
          <a:ext cx="11852052" cy="4370995"/>
        </p:xfrm>
        <a:graphic>
          <a:graphicData uri="http://schemas.openxmlformats.org/drawingml/2006/table">
            <a:tbl>
              <a:tblPr firstRow="1" bandRow="1">
                <a:tableStyleId>{5C22544A-7EE6-4342-B048-85BDC9FD1C3A}</a:tableStyleId>
              </a:tblPr>
              <a:tblGrid>
                <a:gridCol w="550995"/>
                <a:gridCol w="2945423"/>
                <a:gridCol w="7095393"/>
                <a:gridCol w="1260241"/>
              </a:tblGrid>
              <a:tr h="640080">
                <a:tc>
                  <a:txBody>
                    <a:bodyPr/>
                    <a:lstStyle/>
                    <a:p>
                      <a:r>
                        <a:rPr lang="en-US" dirty="0">
                          <a:solidFill>
                            <a:schemeClr val="bg1"/>
                          </a:solidFill>
                        </a:rPr>
                        <a:t>Sl.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Title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Year of Publication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r>
              <a:tr h="462570">
                <a:tc>
                  <a:txBody>
                    <a:bodyPr/>
                    <a:lstStyle/>
                    <a:p>
                      <a:r>
                        <a:rPr lang="en-US" dirty="0"/>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a:solidFill>
                            <a:schemeClr val="dk1"/>
                          </a:solidFill>
                          <a:effectLst/>
                          <a:latin typeface="+mn-lt"/>
                          <a:ea typeface="+mn-ea"/>
                          <a:cs typeface="+mn-cs"/>
                        </a:rPr>
                        <a:t>Henrik Niemann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Design and analysis of controllers for a double inverted pendulum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914400">
                <a:tc>
                  <a:txBody>
                    <a:bodyPr/>
                    <a:lstStyle/>
                    <a:p>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Qing-Rui 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Stabilization Control of Double Inverted Pendulum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71478">
                <a:tc>
                  <a:txBody>
                    <a:bodyPr/>
                    <a:lstStyle/>
                    <a:p>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Narinder Singh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Comparison of LQR and PD controller for stabilization Double Inverted Pendulum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433705">
                <a:tc>
                  <a:txBody>
                    <a:bodyPr/>
                    <a:lstStyle/>
                    <a:p>
                      <a:r>
                        <a:rPr lang="en-US"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Wang Luho, Sheng Zhanshi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LQR-Fuzzy control for Double Inverted Pednulum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84175">
                <a:tc>
                  <a:txBody>
                    <a:bodyPr/>
                    <a:lstStyle/>
                    <a:p>
                      <a:r>
                        <a:rPr lang="en-US"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Sandeep Kumar Yadav, Sachin Sharma, Narinder Singh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Optimal Control of Double Inverted Pednulum using LQR Contoller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572387">
                <a:tc>
                  <a:txBody>
                    <a:bodyPr/>
                    <a:lstStyle/>
                    <a:p>
                      <a:r>
                        <a:rPr lang="en-US"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Knut Graichen, Michael Treuer, Michael Zeitz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Swing-up of the double pendulum on a cart by feedforward and feedback</a:t>
                      </a:r>
                    </a:p>
                    <a:p>
                      <a:r>
                        <a:rPr lang="en-US" dirty="0"/>
                        <a:t>control with experimental 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2006</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6" name="Table 4"/>
          <p:cNvGraphicFramePr/>
          <p:nvPr/>
        </p:nvGraphicFramePr>
        <p:xfrm>
          <a:off x="169545" y="4921250"/>
          <a:ext cx="11852910" cy="1280160"/>
        </p:xfrm>
        <a:graphic>
          <a:graphicData uri="http://schemas.openxmlformats.org/drawingml/2006/table">
            <a:tbl>
              <a:tblPr firstRow="1" bandRow="1">
                <a:tableStyleId>{5C22544A-7EE6-4342-B048-85BDC9FD1C3A}</a:tableStyleId>
              </a:tblPr>
              <a:tblGrid>
                <a:gridCol w="551180"/>
                <a:gridCol w="2945130"/>
                <a:gridCol w="7096125"/>
                <a:gridCol w="1260475"/>
              </a:tblGrid>
              <a:tr h="640080">
                <a:tc>
                  <a:txBody>
                    <a:bodyPr/>
                    <a:lstStyle/>
                    <a:p>
                      <a:r>
                        <a:rPr lang="en-US"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b="0" dirty="0">
                          <a:solidFill>
                            <a:schemeClr val="tx1"/>
                          </a:solidFill>
                        </a:rPr>
                        <a:t>Wei Zhong, Helmut Rock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b="0" dirty="0">
                          <a:solidFill>
                            <a:schemeClr val="tx1"/>
                          </a:solidFill>
                        </a:rPr>
                        <a:t>Energy and Passivity Based Control of the Double Inverted Pendulum on a Cart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b="0" dirty="0">
                          <a:solidFill>
                            <a:schemeClr val="tx1"/>
                          </a:solidFill>
                        </a:rPr>
                        <a:t>2001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572135">
                <a:tc>
                  <a:txBody>
                    <a:bodyPr/>
                    <a:lstStyle/>
                    <a:p>
                      <a:r>
                        <a:rPr lang="en-US"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b="0" dirty="0">
                          <a:solidFill>
                            <a:schemeClr val="tx1"/>
                          </a:solidFill>
                        </a:rPr>
                        <a:t>Kamil Andrzejewski, Mateusz Czyzniewski, Maiej Zielonka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b="0" dirty="0">
                          <a:solidFill>
                            <a:schemeClr val="tx1"/>
                          </a:solidFill>
                        </a:rPr>
                        <a:t>A comprehensive approach to double inverted pendulum modelling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b="0" dirty="0">
                          <a:solidFill>
                            <a:schemeClr val="tx1"/>
                          </a:solidFill>
                        </a:rPr>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p:cNvGraphicFramePr/>
          <p:nvPr/>
        </p:nvGraphicFramePr>
        <p:xfrm>
          <a:off x="170180" y="550545"/>
          <a:ext cx="11904345" cy="4022090"/>
        </p:xfrm>
        <a:graphic>
          <a:graphicData uri="http://schemas.openxmlformats.org/drawingml/2006/table">
            <a:tbl>
              <a:tblPr firstRow="1" bandRow="1">
                <a:tableStyleId>{5C22544A-7EE6-4342-B048-85BDC9FD1C3A}</a:tableStyleId>
              </a:tblPr>
              <a:tblGrid>
                <a:gridCol w="553720"/>
                <a:gridCol w="2957830"/>
                <a:gridCol w="7126605"/>
                <a:gridCol w="1266190"/>
              </a:tblGrid>
              <a:tr h="718820">
                <a:tc>
                  <a:txBody>
                    <a:bodyPr/>
                    <a:lstStyle/>
                    <a:p>
                      <a:r>
                        <a:rPr lang="en-US" dirty="0">
                          <a:solidFill>
                            <a:schemeClr val="bg1"/>
                          </a:solidFill>
                        </a:rPr>
                        <a:t>Sl.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Title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c>
                  <a:txBody>
                    <a:bodyPr/>
                    <a:lstStyle/>
                    <a:p>
                      <a:r>
                        <a:rPr lang="en-US" dirty="0">
                          <a:solidFill>
                            <a:schemeClr val="bg1"/>
                          </a:solidFill>
                        </a:rPr>
                        <a:t>Year of Publication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0066"/>
                    </a:solidFill>
                  </a:tcPr>
                </a:tc>
              </a:tr>
              <a:tr h="1026795">
                <a:tc>
                  <a:txBody>
                    <a:bodyPr/>
                    <a:lstStyle/>
                    <a:p>
                      <a:r>
                        <a:rPr lang="en-US"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a:solidFill>
                            <a:schemeClr val="dk1"/>
                          </a:solidFill>
                          <a:effectLst/>
                          <a:latin typeface="+mn-lt"/>
                          <a:ea typeface="+mn-ea"/>
                          <a:cs typeface="+mn-cs"/>
                        </a:rPr>
                        <a:t>Mandar R. Nalavade, Mangesh J. Bhagat, Vinay V. Patil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sz="1800" kern="1200" dirty="0">
                          <a:solidFill>
                            <a:schemeClr val="dk1"/>
                          </a:solidFill>
                          <a:effectLst/>
                          <a:latin typeface="+mn-lt"/>
                          <a:ea typeface="+mn-ea"/>
                          <a:cs typeface="+mn-cs"/>
                        </a:rPr>
                        <a:t>Balancing Double Inverted Pendulum on A cart by Linearization Technique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839470">
                <a:tc>
                  <a:txBody>
                    <a:bodyPr/>
                    <a:lstStyle/>
                    <a:p>
                      <a:r>
                        <a:rPr lang="en-US" dirty="0"/>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Alexander Bogdanov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Optimal Control of a Double Inverted Pendulum on a Cart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718820">
                <a:tc>
                  <a:txBody>
                    <a:bodyPr/>
                    <a:lstStyle/>
                    <a:p>
                      <a:r>
                        <a:rPr lang="en-US" dirty="0"/>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Haris Sheh Zad, Abasin Ulasyar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Adaptive Control of Self-Balancing Two-wheeled Robot System based on Online Model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5AD"/>
                    </a:solidFill>
                  </a:tcPr>
                </a:tc>
              </a:tr>
              <a:tr h="718185">
                <a:tc>
                  <a:txBody>
                    <a:bodyPr/>
                    <a:lstStyle/>
                    <a:p>
                      <a:r>
                        <a:rPr lang="en-US"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D T Ratnayake and M Parnichkun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LQR-Based Stabilization and Position Control of a Mobile Double Inverted Pendulum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a:t>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81735"/>
            <a:ext cx="8260080" cy="5274945"/>
          </a:xfrm>
        </p:spPr>
        <p:txBody>
          <a:bodyPr>
            <a:normAutofit/>
          </a:bodyPr>
          <a:lstStyle/>
          <a:p>
            <a:r>
              <a:rPr lang="en-US" sz="2000" dirty="0"/>
              <a:t>A comparison was made between two control techniques: PID (Proportional-Integral-Derivative) and PI-PD (Proportional-Integral-Proportional-Derivative).</a:t>
            </a:r>
          </a:p>
          <a:p>
            <a:r>
              <a:rPr lang="en-US" sz="2000" dirty="0"/>
              <a:t>PI-PD control was found to produce more stable results compared to PID control.</a:t>
            </a:r>
          </a:p>
          <a:p>
            <a:r>
              <a:rPr lang="en-US" sz="2000" dirty="0"/>
              <a:t>PI-PD control was capable of improving C.G. (center of gravity) misalignment and enabling the robot to return to its original position.[2]</a:t>
            </a:r>
          </a:p>
          <a:p>
            <a:endParaRPr lang="en-US" sz="2000" dirty="0"/>
          </a:p>
          <a:p>
            <a:r>
              <a:rPr lang="en-US" sz="2000" dirty="0">
                <a:sym typeface="+mn-ea"/>
              </a:rPr>
              <a:t>For mathematical modeling, Lagrangian and Kane methods exist. Amongst the two, Lagrangian is practical for the case of this research [5] [8] [11]</a:t>
            </a:r>
          </a:p>
          <a:p>
            <a:endParaRPr lang="en-US" sz="2000" dirty="0"/>
          </a:p>
          <a:p>
            <a:r>
              <a:rPr lang="en-US" sz="2000" dirty="0"/>
              <a:t>Two control methods, dual PID and LQR (Linear Quadratic Regulator), were used for comparison.</a:t>
            </a:r>
          </a:p>
          <a:p>
            <a:r>
              <a:rPr lang="en-US" sz="2000" dirty="0"/>
              <a:t>The results indicated that LQR was the superior approach when position and speed were more important factors to consider.[4]</a:t>
            </a:r>
          </a:p>
        </p:txBody>
      </p:sp>
      <p:pic>
        <p:nvPicPr>
          <p:cNvPr id="5" name="Content Placeholder 4"/>
          <p:cNvPicPr>
            <a:picLocks noGrp="1" noChangeAspect="1"/>
          </p:cNvPicPr>
          <p:nvPr>
            <p:ph sz="half" idx="4294967295"/>
          </p:nvPr>
        </p:nvPicPr>
        <p:blipFill>
          <a:blip r:embed="rId2"/>
          <a:stretch>
            <a:fillRect/>
          </a:stretch>
        </p:blipFill>
        <p:spPr>
          <a:xfrm>
            <a:off x="8609330" y="969010"/>
            <a:ext cx="3208020" cy="1883410"/>
          </a:xfrm>
          <a:prstGeom prst="rect">
            <a:avLst/>
          </a:prstGeom>
        </p:spPr>
      </p:pic>
      <p:sp>
        <p:nvSpPr>
          <p:cNvPr id="7" name="Text Box 6"/>
          <p:cNvSpPr txBox="1"/>
          <p:nvPr/>
        </p:nvSpPr>
        <p:spPr>
          <a:xfrm>
            <a:off x="8793480" y="2852420"/>
            <a:ext cx="3162300" cy="737235"/>
          </a:xfrm>
          <a:prstGeom prst="rect">
            <a:avLst/>
          </a:prstGeom>
          <a:noFill/>
        </p:spPr>
        <p:txBody>
          <a:bodyPr wrap="square" rtlCol="0">
            <a:spAutoFit/>
          </a:bodyPr>
          <a:lstStyle/>
          <a:p>
            <a:pPr algn="ctr"/>
            <a:r>
              <a:rPr lang="en-US" sz="1400" dirty="0" smtClean="0"/>
              <a:t>figure.3 </a:t>
            </a:r>
            <a:r>
              <a:rPr lang="en-US" sz="1400" dirty="0"/>
              <a:t>experimentally obtained history of tilt angle top graph is with PID and bottom graph is with PI-PD [2]</a:t>
            </a:r>
          </a:p>
        </p:txBody>
      </p:sp>
      <p:pic>
        <p:nvPicPr>
          <p:cNvPr id="9" name="Picture 8"/>
          <p:cNvPicPr>
            <a:picLocks noChangeAspect="1"/>
          </p:cNvPicPr>
          <p:nvPr/>
        </p:nvPicPr>
        <p:blipFill>
          <a:blip r:embed="rId3"/>
          <a:stretch>
            <a:fillRect/>
          </a:stretch>
        </p:blipFill>
        <p:spPr>
          <a:xfrm>
            <a:off x="8609965" y="3759200"/>
            <a:ext cx="3207385" cy="1537335"/>
          </a:xfrm>
          <a:prstGeom prst="rect">
            <a:avLst/>
          </a:prstGeom>
        </p:spPr>
      </p:pic>
      <p:sp>
        <p:nvSpPr>
          <p:cNvPr id="11" name="Text Box 10"/>
          <p:cNvSpPr txBox="1"/>
          <p:nvPr/>
        </p:nvSpPr>
        <p:spPr>
          <a:xfrm>
            <a:off x="8917940" y="5296535"/>
            <a:ext cx="2787015" cy="737235"/>
          </a:xfrm>
          <a:prstGeom prst="rect">
            <a:avLst/>
          </a:prstGeom>
          <a:noFill/>
        </p:spPr>
        <p:txBody>
          <a:bodyPr wrap="square" rtlCol="0">
            <a:spAutoFit/>
          </a:bodyPr>
          <a:lstStyle/>
          <a:p>
            <a:pPr algn="ctr"/>
            <a:r>
              <a:rPr lang="en-US" sz="1400" dirty="0">
                <a:sym typeface="+mn-ea"/>
              </a:rPr>
              <a:t>figure </a:t>
            </a:r>
            <a:r>
              <a:rPr lang="en-US" sz="1400" dirty="0" smtClean="0">
                <a:sym typeface="+mn-ea"/>
              </a:rPr>
              <a:t>4. </a:t>
            </a:r>
            <a:r>
              <a:rPr lang="en-US" sz="1400" dirty="0">
                <a:sym typeface="+mn-ea"/>
              </a:rPr>
              <a:t>Comparison results of Dual PID and LQR control systems, [4]</a:t>
            </a:r>
            <a:endParaRPr lang="en-IN" sz="1400" dirty="0"/>
          </a:p>
          <a:p>
            <a:pPr algn="ctr"/>
            <a:endParaRPr lang="en-US" sz="1400" dirty="0"/>
          </a:p>
        </p:txBody>
      </p:sp>
      <p:sp>
        <p:nvSpPr>
          <p:cNvPr id="10" name="Title 1">
            <a:extLst>
              <a:ext uri="{FF2B5EF4-FFF2-40B4-BE49-F238E27FC236}">
                <a16:creationId xmlns="" xmlns:a16="http://schemas.microsoft.com/office/drawing/2014/main" id="{666A5CE2-3FEC-FA0C-3363-E14D4D640DF2}"/>
              </a:ext>
            </a:extLst>
          </p:cNvPr>
          <p:cNvSpPr txBox="1">
            <a:spLocks/>
          </p:cNvSpPr>
          <p:nvPr/>
        </p:nvSpPr>
        <p:spPr>
          <a:xfrm>
            <a:off x="349821" y="330673"/>
            <a:ext cx="68980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Summary of Literature Survey</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2885</TotalTime>
  <Words>3967</Words>
  <Application>Microsoft Office PowerPoint</Application>
  <PresentationFormat>Custom</PresentationFormat>
  <Paragraphs>581</Paragraphs>
  <Slides>53</Slides>
  <Notes>0</Notes>
  <HiddenSlides>0</HiddenSlides>
  <MMClips>9</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Department of Mechanical Engineering</vt:lpstr>
      <vt:lpstr>Presentation Overview</vt:lpstr>
      <vt:lpstr>1. Problem Definition</vt:lpstr>
      <vt:lpstr>2. Literature Survey</vt:lpstr>
      <vt:lpstr>Slide 5</vt:lpstr>
      <vt:lpstr>Slide 6</vt:lpstr>
      <vt:lpstr>Slide 7</vt:lpstr>
      <vt:lpstr>Slide 8</vt:lpstr>
      <vt:lpstr>Slide 9</vt:lpstr>
      <vt:lpstr>Slide 10</vt:lpstr>
      <vt:lpstr>Slide 11</vt:lpstr>
      <vt:lpstr>Slide 12</vt:lpstr>
      <vt:lpstr>Slide 13</vt:lpstr>
      <vt:lpstr>Slide 14</vt:lpstr>
      <vt:lpstr>Slide 15</vt:lpstr>
      <vt:lpstr>3. Objective of the Project</vt:lpstr>
      <vt:lpstr>4. Methodology</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References</vt:lpstr>
      <vt:lpstr>Slide 50</vt:lpstr>
      <vt:lpstr>Slide 51</vt:lpstr>
      <vt:lpstr>Slide 52</vt:lpstr>
      <vt:lpstr>Slide 53</vt:lpstr>
    </vt:vector>
  </TitlesOfParts>
  <Company>Amrita Vishwa Vidyapeetham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Presentation Draft</dc:title>
  <dc:creator>Shree Pathree</dc:creator>
  <cp:keywords>Internship</cp:keywords>
  <cp:lastModifiedBy>Naga Sahishna Hareeswar M</cp:lastModifiedBy>
  <cp:revision>338</cp:revision>
  <dcterms:created xsi:type="dcterms:W3CDTF">2022-07-01T16:43:46Z</dcterms:created>
  <dcterms:modified xsi:type="dcterms:W3CDTF">2023-05-27T04:46:29Z</dcterms:modified>
</cp:coreProperties>
</file>